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347" r:id="rId2"/>
    <p:sldId id="295" r:id="rId3"/>
    <p:sldId id="349" r:id="rId4"/>
    <p:sldId id="355" r:id="rId5"/>
    <p:sldId id="354" r:id="rId6"/>
    <p:sldId id="348" r:id="rId7"/>
    <p:sldId id="350" r:id="rId8"/>
    <p:sldId id="351" r:id="rId9"/>
    <p:sldId id="352" r:id="rId10"/>
    <p:sldId id="353" r:id="rId11"/>
    <p:sldId id="35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5773802-9281-4A28-AC48-1E5420CEF6B2}">
          <p14:sldIdLst>
            <p14:sldId id="347"/>
            <p14:sldId id="295"/>
            <p14:sldId id="349"/>
            <p14:sldId id="355"/>
            <p14:sldId id="354"/>
            <p14:sldId id="348"/>
            <p14:sldId id="350"/>
            <p14:sldId id="351"/>
            <p14:sldId id="352"/>
            <p14:sldId id="353"/>
            <p14:sldId id="356"/>
          </p14:sldIdLst>
        </p14:section>
        <p14:section name="Untitled Section" id="{64ACF698-AA5D-44C4-A31E-3984F4157C3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63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27" autoAdjust="0"/>
    <p:restoredTop sz="94660"/>
  </p:normalViewPr>
  <p:slideViewPr>
    <p:cSldViewPr>
      <p:cViewPr varScale="1">
        <p:scale>
          <a:sx n="61" d="100"/>
          <a:sy n="61" d="100"/>
        </p:scale>
        <p:origin x="157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0C4DA-D4EE-47FE-BB53-D293929F4ACD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B0FA2-00AB-44FA-95FC-C6EE5D07F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8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AFBF-E1F9-4E37-86FB-F20A26420FC4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4BD1-9E8A-49D5-A9F3-BDA5DE17A2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AFBF-E1F9-4E37-86FB-F20A26420FC4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4BD1-9E8A-49D5-A9F3-BDA5DE17A2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AFBF-E1F9-4E37-86FB-F20A26420FC4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4BD1-9E8A-49D5-A9F3-BDA5DE17A2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AFBF-E1F9-4E37-86FB-F20A26420FC4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4BD1-9E8A-49D5-A9F3-BDA5DE17A2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AFBF-E1F9-4E37-86FB-F20A26420FC4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4BD1-9E8A-49D5-A9F3-BDA5DE17A2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AFBF-E1F9-4E37-86FB-F20A26420FC4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4BD1-9E8A-49D5-A9F3-BDA5DE17A2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AFBF-E1F9-4E37-86FB-F20A26420FC4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4BD1-9E8A-49D5-A9F3-BDA5DE17A2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AFBF-E1F9-4E37-86FB-F20A26420FC4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4BD1-9E8A-49D5-A9F3-BDA5DE17A2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AFBF-E1F9-4E37-86FB-F20A26420FC4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4BD1-9E8A-49D5-A9F3-BDA5DE17A2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AFBF-E1F9-4E37-86FB-F20A26420FC4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4BD1-9E8A-49D5-A9F3-BDA5DE17A2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8D6AFBF-E1F9-4E37-86FB-F20A26420FC4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ADC4BD1-9E8A-49D5-A9F3-BDA5DE17A2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8D6AFBF-E1F9-4E37-86FB-F20A26420FC4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ADC4BD1-9E8A-49D5-A9F3-BDA5DE17A2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  <a:solidFill>
            <a:srgbClr val="5A6378"/>
          </a:solidFill>
        </p:spPr>
        <p:txBody>
          <a:bodyPr>
            <a:noAutofit/>
          </a:bodyPr>
          <a:lstStyle/>
          <a:p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557528"/>
            <a:ext cx="9144000" cy="5300472"/>
          </a:xfrm>
        </p:spPr>
        <p:txBody>
          <a:bodyPr>
            <a:normAutofit/>
          </a:bodyPr>
          <a:lstStyle/>
          <a:p>
            <a:pPr marL="118872" indent="0">
              <a:lnSpc>
                <a:spcPct val="170000"/>
              </a:lnSpc>
              <a:buNone/>
            </a:pPr>
            <a:r>
              <a:rPr lang="en-US" b="1" dirty="0" smtClean="0">
                <a:latin typeface="Calibri" pitchFamily="34" charset="0"/>
                <a:cs typeface="Microsoft Sans Serif" pitchFamily="34" charset="0"/>
              </a:rPr>
              <a:t>  </a:t>
            </a:r>
            <a:endParaRPr lang="en-US" dirty="0">
              <a:latin typeface="Calibri" pitchFamily="34" charset="0"/>
              <a:cs typeface="Microsoft Sans Serif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597765"/>
            <a:ext cx="86106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CARDINAL MCGUIGAN</a:t>
            </a:r>
            <a:r>
              <a:rPr lang="en-US" sz="36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PROVINCE</a:t>
            </a:r>
            <a:r>
              <a:rPr lang="en-US" sz="36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S. K. Joe </a:t>
            </a:r>
            <a:r>
              <a:rPr lang="en-US" sz="24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Mathews</a:t>
            </a:r>
            <a:br>
              <a:rPr lang="en-US" sz="24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Vice Supreme Master</a:t>
            </a:r>
            <a:endParaRPr lang="en-CA" sz="2400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3441700" cy="6908800"/>
            <a:chOff x="0" y="0"/>
            <a:chExt cx="3441700" cy="7599681"/>
          </a:xfrm>
        </p:grpSpPr>
        <p:sp>
          <p:nvSpPr>
            <p:cNvPr id="9" name="Shape 3625"/>
            <p:cNvSpPr/>
            <p:nvPr/>
          </p:nvSpPr>
          <p:spPr>
            <a:xfrm>
              <a:off x="0" y="0"/>
              <a:ext cx="1005840" cy="7599681"/>
            </a:xfrm>
            <a:custGeom>
              <a:avLst/>
              <a:gdLst/>
              <a:ahLst/>
              <a:cxnLst/>
              <a:rect l="0" t="0" r="0" b="0"/>
              <a:pathLst>
                <a:path w="1005840" h="7599681">
                  <a:moveTo>
                    <a:pt x="0" y="0"/>
                  </a:moveTo>
                  <a:lnTo>
                    <a:pt x="1005840" y="0"/>
                  </a:lnTo>
                  <a:lnTo>
                    <a:pt x="1005840" y="7599681"/>
                  </a:lnTo>
                  <a:lnTo>
                    <a:pt x="0" y="7599681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A9F2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CA"/>
            </a:p>
          </p:txBody>
        </p:sp>
        <p:pic>
          <p:nvPicPr>
            <p:cNvPr id="10" name="Picture 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77800" y="241300"/>
              <a:ext cx="3263900" cy="1054100"/>
            </a:xfrm>
            <a:prstGeom prst="rect">
              <a:avLst/>
            </a:prstGeom>
          </p:spPr>
        </p:pic>
        <p:pic>
          <p:nvPicPr>
            <p:cNvPr id="11" name="Picture 10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76127" y="1295400"/>
              <a:ext cx="3260494" cy="436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651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  <a:solidFill>
            <a:srgbClr val="5A6378"/>
          </a:solidFill>
        </p:spPr>
        <p:txBody>
          <a:bodyPr>
            <a:noAutofit/>
          </a:bodyPr>
          <a:lstStyle/>
          <a:p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557528"/>
            <a:ext cx="9144000" cy="5300472"/>
          </a:xfrm>
        </p:spPr>
        <p:txBody>
          <a:bodyPr>
            <a:normAutofit/>
          </a:bodyPr>
          <a:lstStyle/>
          <a:p>
            <a:pPr marL="118872" indent="0">
              <a:lnSpc>
                <a:spcPct val="170000"/>
              </a:lnSpc>
              <a:buNone/>
            </a:pPr>
            <a:r>
              <a:rPr lang="en-US" b="1" dirty="0" smtClean="0">
                <a:latin typeface="Calibri" pitchFamily="34" charset="0"/>
                <a:cs typeface="Microsoft Sans Serif" pitchFamily="34" charset="0"/>
              </a:rPr>
              <a:t>  NINE</a:t>
            </a:r>
            <a:endParaRPr lang="en-US" dirty="0">
              <a:latin typeface="Calibri" pitchFamily="34" charset="0"/>
              <a:cs typeface="Microsoft Sans Serif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597765"/>
            <a:ext cx="8610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For more information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please feel free to contact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me at either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joe.mathews@bell.net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or 905-279-5057.</a:t>
            </a:r>
            <a:r>
              <a:rPr 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endParaRPr lang="en-CA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3441700" cy="6908800"/>
            <a:chOff x="0" y="0"/>
            <a:chExt cx="3441700" cy="7599681"/>
          </a:xfrm>
        </p:grpSpPr>
        <p:sp>
          <p:nvSpPr>
            <p:cNvPr id="9" name="Shape 3625"/>
            <p:cNvSpPr/>
            <p:nvPr/>
          </p:nvSpPr>
          <p:spPr>
            <a:xfrm>
              <a:off x="0" y="0"/>
              <a:ext cx="1005840" cy="7599681"/>
            </a:xfrm>
            <a:custGeom>
              <a:avLst/>
              <a:gdLst/>
              <a:ahLst/>
              <a:cxnLst/>
              <a:rect l="0" t="0" r="0" b="0"/>
              <a:pathLst>
                <a:path w="1005840" h="7599681">
                  <a:moveTo>
                    <a:pt x="0" y="0"/>
                  </a:moveTo>
                  <a:lnTo>
                    <a:pt x="1005840" y="0"/>
                  </a:lnTo>
                  <a:lnTo>
                    <a:pt x="1005840" y="7599681"/>
                  </a:lnTo>
                  <a:lnTo>
                    <a:pt x="0" y="7599681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A9F2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CA"/>
            </a:p>
          </p:txBody>
        </p:sp>
        <p:pic>
          <p:nvPicPr>
            <p:cNvPr id="10" name="Picture 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77800" y="241300"/>
              <a:ext cx="3263900" cy="1054100"/>
            </a:xfrm>
            <a:prstGeom prst="rect">
              <a:avLst/>
            </a:prstGeom>
          </p:spPr>
        </p:pic>
        <p:pic>
          <p:nvPicPr>
            <p:cNvPr id="11" name="Picture 10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76127" y="1295400"/>
              <a:ext cx="3260494" cy="436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583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  <a:solidFill>
            <a:srgbClr val="5A6378"/>
          </a:solidFill>
        </p:spPr>
        <p:txBody>
          <a:bodyPr>
            <a:noAutofit/>
          </a:bodyPr>
          <a:lstStyle/>
          <a:p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557528"/>
            <a:ext cx="9144000" cy="5300472"/>
          </a:xfrm>
        </p:spPr>
        <p:txBody>
          <a:bodyPr>
            <a:normAutofit/>
          </a:bodyPr>
          <a:lstStyle/>
          <a:p>
            <a:pPr marL="118872" indent="0">
              <a:lnSpc>
                <a:spcPct val="170000"/>
              </a:lnSpc>
              <a:buNone/>
            </a:pPr>
            <a:r>
              <a:rPr lang="en-US" b="1" dirty="0" smtClean="0">
                <a:latin typeface="Calibri" pitchFamily="34" charset="0"/>
                <a:cs typeface="Microsoft Sans Serif" pitchFamily="34" charset="0"/>
              </a:rPr>
              <a:t>  NINE</a:t>
            </a:r>
            <a:endParaRPr lang="en-US" dirty="0">
              <a:latin typeface="Calibri" pitchFamily="34" charset="0"/>
              <a:cs typeface="Microsoft Sans Serif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597765"/>
            <a:ext cx="86106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Thank you.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</a:t>
            </a:r>
            <a:r>
              <a:rPr lang="en-US" sz="4400" dirty="0" err="1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Vivat</a:t>
            </a: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Jesus.</a:t>
            </a:r>
            <a:r>
              <a:rPr 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endParaRPr lang="en-CA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3441700" cy="6908800"/>
            <a:chOff x="0" y="0"/>
            <a:chExt cx="3441700" cy="7599681"/>
          </a:xfrm>
        </p:grpSpPr>
        <p:sp>
          <p:nvSpPr>
            <p:cNvPr id="9" name="Shape 3625"/>
            <p:cNvSpPr/>
            <p:nvPr/>
          </p:nvSpPr>
          <p:spPr>
            <a:xfrm>
              <a:off x="0" y="0"/>
              <a:ext cx="1005840" cy="7599681"/>
            </a:xfrm>
            <a:custGeom>
              <a:avLst/>
              <a:gdLst/>
              <a:ahLst/>
              <a:cxnLst/>
              <a:rect l="0" t="0" r="0" b="0"/>
              <a:pathLst>
                <a:path w="1005840" h="7599681">
                  <a:moveTo>
                    <a:pt x="0" y="0"/>
                  </a:moveTo>
                  <a:lnTo>
                    <a:pt x="1005840" y="0"/>
                  </a:lnTo>
                  <a:lnTo>
                    <a:pt x="1005840" y="7599681"/>
                  </a:lnTo>
                  <a:lnTo>
                    <a:pt x="0" y="7599681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A9F2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CA"/>
            </a:p>
          </p:txBody>
        </p:sp>
        <p:pic>
          <p:nvPicPr>
            <p:cNvPr id="10" name="Picture 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77800" y="241300"/>
              <a:ext cx="3263900" cy="1054100"/>
            </a:xfrm>
            <a:prstGeom prst="rect">
              <a:avLst/>
            </a:prstGeom>
          </p:spPr>
        </p:pic>
        <p:pic>
          <p:nvPicPr>
            <p:cNvPr id="11" name="Picture 10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76127" y="1295400"/>
              <a:ext cx="3260494" cy="436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401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  <a:solidFill>
            <a:srgbClr val="5A6378"/>
          </a:solidFill>
        </p:spPr>
        <p:txBody>
          <a:bodyPr>
            <a:noAutofit/>
          </a:bodyPr>
          <a:lstStyle/>
          <a:p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557528"/>
            <a:ext cx="9144000" cy="5300472"/>
          </a:xfrm>
        </p:spPr>
        <p:txBody>
          <a:bodyPr>
            <a:normAutofit/>
          </a:bodyPr>
          <a:lstStyle/>
          <a:p>
            <a:pPr marL="118872" indent="0">
              <a:lnSpc>
                <a:spcPct val="170000"/>
              </a:lnSpc>
              <a:buNone/>
            </a:pPr>
            <a:r>
              <a:rPr lang="en-US" b="1" dirty="0" smtClean="0">
                <a:latin typeface="Calibri" pitchFamily="34" charset="0"/>
                <a:cs typeface="Microsoft Sans Serif" pitchFamily="34" charset="0"/>
              </a:rPr>
              <a:t>  NINE</a:t>
            </a:r>
            <a:endParaRPr lang="en-US" dirty="0">
              <a:latin typeface="Calibri" pitchFamily="34" charset="0"/>
              <a:cs typeface="Microsoft Sans Serif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597765"/>
            <a:ext cx="86106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Cardinal </a:t>
            </a:r>
            <a:r>
              <a:rPr lang="en-US" sz="4400" dirty="0" err="1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McGuigan</a:t>
            </a: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Province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consists of nine Districts</a:t>
            </a:r>
            <a:r>
              <a:rPr 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     </a:t>
            </a:r>
            <a:r>
              <a:rPr lang="en-US" sz="36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(8 in Ontario and 1 in Manitoba)</a:t>
            </a:r>
            <a:br>
              <a:rPr lang="en-US" sz="36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 with a total of 150 Assemblies</a:t>
            </a:r>
            <a:br>
              <a:rPr lang="en-US" sz="36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  and over 11,000 Sir Knights.</a:t>
            </a:r>
            <a:r>
              <a:rPr lang="en-US" sz="36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endParaRPr lang="en-CA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3441700" cy="6908800"/>
            <a:chOff x="0" y="0"/>
            <a:chExt cx="3441700" cy="7599681"/>
          </a:xfrm>
        </p:grpSpPr>
        <p:sp>
          <p:nvSpPr>
            <p:cNvPr id="9" name="Shape 3625"/>
            <p:cNvSpPr/>
            <p:nvPr/>
          </p:nvSpPr>
          <p:spPr>
            <a:xfrm>
              <a:off x="0" y="0"/>
              <a:ext cx="1005840" cy="7599681"/>
            </a:xfrm>
            <a:custGeom>
              <a:avLst/>
              <a:gdLst/>
              <a:ahLst/>
              <a:cxnLst/>
              <a:rect l="0" t="0" r="0" b="0"/>
              <a:pathLst>
                <a:path w="1005840" h="7599681">
                  <a:moveTo>
                    <a:pt x="0" y="0"/>
                  </a:moveTo>
                  <a:lnTo>
                    <a:pt x="1005840" y="0"/>
                  </a:lnTo>
                  <a:lnTo>
                    <a:pt x="1005840" y="7599681"/>
                  </a:lnTo>
                  <a:lnTo>
                    <a:pt x="0" y="7599681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A9F2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CA"/>
            </a:p>
          </p:txBody>
        </p:sp>
        <p:pic>
          <p:nvPicPr>
            <p:cNvPr id="10" name="Picture 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77800" y="241300"/>
              <a:ext cx="3263900" cy="1054100"/>
            </a:xfrm>
            <a:prstGeom prst="rect">
              <a:avLst/>
            </a:prstGeom>
          </p:spPr>
        </p:pic>
        <p:pic>
          <p:nvPicPr>
            <p:cNvPr id="11" name="Picture 10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76127" y="1295400"/>
              <a:ext cx="3260494" cy="436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18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  <a:solidFill>
            <a:srgbClr val="5A6378"/>
          </a:solidFill>
        </p:spPr>
        <p:txBody>
          <a:bodyPr>
            <a:noAutofit/>
          </a:bodyPr>
          <a:lstStyle/>
          <a:p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557528"/>
            <a:ext cx="9144000" cy="5300472"/>
          </a:xfrm>
        </p:spPr>
        <p:txBody>
          <a:bodyPr>
            <a:normAutofit/>
          </a:bodyPr>
          <a:lstStyle/>
          <a:p>
            <a:pPr marL="118872" indent="0">
              <a:lnSpc>
                <a:spcPct val="170000"/>
              </a:lnSpc>
              <a:buNone/>
            </a:pPr>
            <a:r>
              <a:rPr lang="en-US" b="1" dirty="0" smtClean="0">
                <a:latin typeface="Calibri" pitchFamily="34" charset="0"/>
                <a:cs typeface="Microsoft Sans Serif" pitchFamily="34" charset="0"/>
              </a:rPr>
              <a:t>  NINE</a:t>
            </a:r>
            <a:endParaRPr lang="en-US" dirty="0">
              <a:latin typeface="Calibri" pitchFamily="34" charset="0"/>
              <a:cs typeface="Microsoft Sans Serif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597765"/>
            <a:ext cx="8610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Each Council is assigned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to a local Assembly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and we encourage Councils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and Assemblies to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work together.</a:t>
            </a:r>
            <a:r>
              <a:rPr lang="en-US" sz="36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endParaRPr lang="en-CA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3441700" cy="6908800"/>
            <a:chOff x="0" y="0"/>
            <a:chExt cx="3441700" cy="7599681"/>
          </a:xfrm>
        </p:grpSpPr>
        <p:sp>
          <p:nvSpPr>
            <p:cNvPr id="9" name="Shape 3625"/>
            <p:cNvSpPr/>
            <p:nvPr/>
          </p:nvSpPr>
          <p:spPr>
            <a:xfrm>
              <a:off x="0" y="0"/>
              <a:ext cx="1005840" cy="7599681"/>
            </a:xfrm>
            <a:custGeom>
              <a:avLst/>
              <a:gdLst/>
              <a:ahLst/>
              <a:cxnLst/>
              <a:rect l="0" t="0" r="0" b="0"/>
              <a:pathLst>
                <a:path w="1005840" h="7599681">
                  <a:moveTo>
                    <a:pt x="0" y="0"/>
                  </a:moveTo>
                  <a:lnTo>
                    <a:pt x="1005840" y="0"/>
                  </a:lnTo>
                  <a:lnTo>
                    <a:pt x="1005840" y="7599681"/>
                  </a:lnTo>
                  <a:lnTo>
                    <a:pt x="0" y="7599681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A9F2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CA"/>
            </a:p>
          </p:txBody>
        </p:sp>
        <p:pic>
          <p:nvPicPr>
            <p:cNvPr id="10" name="Picture 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77800" y="241300"/>
              <a:ext cx="3263900" cy="1054100"/>
            </a:xfrm>
            <a:prstGeom prst="rect">
              <a:avLst/>
            </a:prstGeom>
          </p:spPr>
        </p:pic>
        <p:pic>
          <p:nvPicPr>
            <p:cNvPr id="11" name="Picture 10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76127" y="1295400"/>
              <a:ext cx="3260494" cy="436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884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  <a:solidFill>
            <a:srgbClr val="5A6378"/>
          </a:solidFill>
        </p:spPr>
        <p:txBody>
          <a:bodyPr>
            <a:noAutofit/>
          </a:bodyPr>
          <a:lstStyle/>
          <a:p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557528"/>
            <a:ext cx="9144000" cy="5300472"/>
          </a:xfrm>
        </p:spPr>
        <p:txBody>
          <a:bodyPr>
            <a:normAutofit/>
          </a:bodyPr>
          <a:lstStyle/>
          <a:p>
            <a:pPr marL="118872" indent="0">
              <a:lnSpc>
                <a:spcPct val="170000"/>
              </a:lnSpc>
              <a:buNone/>
            </a:pPr>
            <a:r>
              <a:rPr lang="en-US" b="1" dirty="0" smtClean="0">
                <a:latin typeface="Calibri" pitchFamily="34" charset="0"/>
                <a:cs typeface="Microsoft Sans Serif" pitchFamily="34" charset="0"/>
              </a:rPr>
              <a:t>  NINE</a:t>
            </a:r>
            <a:endParaRPr lang="en-US" dirty="0">
              <a:latin typeface="Calibri" pitchFamily="34" charset="0"/>
              <a:cs typeface="Microsoft Sans Serif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597765"/>
            <a:ext cx="8610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Just as Councils are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slowly becoming active again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after the pandemic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so to is the case for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Assemblies.</a:t>
            </a:r>
            <a:r>
              <a:rPr lang="en-US" sz="36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endParaRPr lang="en-CA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3441700" cy="6908800"/>
            <a:chOff x="0" y="0"/>
            <a:chExt cx="3441700" cy="7599681"/>
          </a:xfrm>
        </p:grpSpPr>
        <p:sp>
          <p:nvSpPr>
            <p:cNvPr id="9" name="Shape 3625"/>
            <p:cNvSpPr/>
            <p:nvPr/>
          </p:nvSpPr>
          <p:spPr>
            <a:xfrm>
              <a:off x="0" y="0"/>
              <a:ext cx="1005840" cy="7599681"/>
            </a:xfrm>
            <a:custGeom>
              <a:avLst/>
              <a:gdLst/>
              <a:ahLst/>
              <a:cxnLst/>
              <a:rect l="0" t="0" r="0" b="0"/>
              <a:pathLst>
                <a:path w="1005840" h="7599681">
                  <a:moveTo>
                    <a:pt x="0" y="0"/>
                  </a:moveTo>
                  <a:lnTo>
                    <a:pt x="1005840" y="0"/>
                  </a:lnTo>
                  <a:lnTo>
                    <a:pt x="1005840" y="7599681"/>
                  </a:lnTo>
                  <a:lnTo>
                    <a:pt x="0" y="7599681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A9F2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CA"/>
            </a:p>
          </p:txBody>
        </p:sp>
        <p:pic>
          <p:nvPicPr>
            <p:cNvPr id="10" name="Picture 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77800" y="241300"/>
              <a:ext cx="3263900" cy="1054100"/>
            </a:xfrm>
            <a:prstGeom prst="rect">
              <a:avLst/>
            </a:prstGeom>
          </p:spPr>
        </p:pic>
        <p:pic>
          <p:nvPicPr>
            <p:cNvPr id="11" name="Picture 10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76127" y="1295400"/>
              <a:ext cx="3260494" cy="436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2615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  <a:solidFill>
            <a:srgbClr val="5A6378"/>
          </a:solidFill>
        </p:spPr>
        <p:txBody>
          <a:bodyPr>
            <a:noAutofit/>
          </a:bodyPr>
          <a:lstStyle/>
          <a:p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557528"/>
            <a:ext cx="9144000" cy="5300472"/>
          </a:xfrm>
        </p:spPr>
        <p:txBody>
          <a:bodyPr>
            <a:normAutofit/>
          </a:bodyPr>
          <a:lstStyle/>
          <a:p>
            <a:pPr marL="118872" indent="0">
              <a:lnSpc>
                <a:spcPct val="170000"/>
              </a:lnSpc>
              <a:buNone/>
            </a:pPr>
            <a:r>
              <a:rPr lang="en-US" b="1" dirty="0" smtClean="0">
                <a:latin typeface="Calibri" pitchFamily="34" charset="0"/>
                <a:cs typeface="Microsoft Sans Serif" pitchFamily="34" charset="0"/>
              </a:rPr>
              <a:t>  NINE</a:t>
            </a:r>
            <a:endParaRPr lang="en-US" dirty="0">
              <a:latin typeface="Calibri" pitchFamily="34" charset="0"/>
              <a:cs typeface="Microsoft Sans Serif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597765"/>
            <a:ext cx="8610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Each District is asked to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conduct 2 Exemplifications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per year (virtual or live)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and we had a provincial Exemplification in June.</a:t>
            </a:r>
            <a:r>
              <a:rPr lang="en-US" sz="36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endParaRPr lang="en-CA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3441700" cy="6908800"/>
            <a:chOff x="0" y="0"/>
            <a:chExt cx="3441700" cy="7599681"/>
          </a:xfrm>
        </p:grpSpPr>
        <p:sp>
          <p:nvSpPr>
            <p:cNvPr id="9" name="Shape 3625"/>
            <p:cNvSpPr/>
            <p:nvPr/>
          </p:nvSpPr>
          <p:spPr>
            <a:xfrm>
              <a:off x="0" y="0"/>
              <a:ext cx="1005840" cy="7599681"/>
            </a:xfrm>
            <a:custGeom>
              <a:avLst/>
              <a:gdLst/>
              <a:ahLst/>
              <a:cxnLst/>
              <a:rect l="0" t="0" r="0" b="0"/>
              <a:pathLst>
                <a:path w="1005840" h="7599681">
                  <a:moveTo>
                    <a:pt x="0" y="0"/>
                  </a:moveTo>
                  <a:lnTo>
                    <a:pt x="1005840" y="0"/>
                  </a:lnTo>
                  <a:lnTo>
                    <a:pt x="1005840" y="7599681"/>
                  </a:lnTo>
                  <a:lnTo>
                    <a:pt x="0" y="7599681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A9F2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CA"/>
            </a:p>
          </p:txBody>
        </p:sp>
        <p:pic>
          <p:nvPicPr>
            <p:cNvPr id="10" name="Picture 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77800" y="241300"/>
              <a:ext cx="3263900" cy="1054100"/>
            </a:xfrm>
            <a:prstGeom prst="rect">
              <a:avLst/>
            </a:prstGeom>
          </p:spPr>
        </p:pic>
        <p:pic>
          <p:nvPicPr>
            <p:cNvPr id="11" name="Picture 10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76127" y="1295400"/>
              <a:ext cx="3260494" cy="436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126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  <a:solidFill>
            <a:srgbClr val="5A6378"/>
          </a:solidFill>
        </p:spPr>
        <p:txBody>
          <a:bodyPr>
            <a:noAutofit/>
          </a:bodyPr>
          <a:lstStyle/>
          <a:p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557528"/>
            <a:ext cx="9144000" cy="5300472"/>
          </a:xfrm>
        </p:spPr>
        <p:txBody>
          <a:bodyPr>
            <a:normAutofit/>
          </a:bodyPr>
          <a:lstStyle/>
          <a:p>
            <a:pPr marL="118872" indent="0">
              <a:lnSpc>
                <a:spcPct val="170000"/>
              </a:lnSpc>
              <a:buNone/>
            </a:pPr>
            <a:r>
              <a:rPr lang="en-US" b="1" dirty="0" smtClean="0">
                <a:latin typeface="Calibri" pitchFamily="34" charset="0"/>
                <a:cs typeface="Microsoft Sans Serif" pitchFamily="34" charset="0"/>
              </a:rPr>
              <a:t>  NINE</a:t>
            </a:r>
            <a:endParaRPr lang="en-US" dirty="0">
              <a:latin typeface="Calibri" pitchFamily="34" charset="0"/>
              <a:cs typeface="Microsoft Sans Serif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597765"/>
            <a:ext cx="86106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The Fourth Degree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</a:t>
            </a: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is looking </a:t>
            </a: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to coordinate   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future Exemplifications with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the Third Degree.</a:t>
            </a:r>
            <a:r>
              <a:rPr lang="en-US" sz="36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endParaRPr lang="en-CA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3441700" cy="6908800"/>
            <a:chOff x="0" y="0"/>
            <a:chExt cx="3441700" cy="7599681"/>
          </a:xfrm>
        </p:grpSpPr>
        <p:sp>
          <p:nvSpPr>
            <p:cNvPr id="9" name="Shape 3625"/>
            <p:cNvSpPr/>
            <p:nvPr/>
          </p:nvSpPr>
          <p:spPr>
            <a:xfrm>
              <a:off x="0" y="0"/>
              <a:ext cx="1005840" cy="7599681"/>
            </a:xfrm>
            <a:custGeom>
              <a:avLst/>
              <a:gdLst/>
              <a:ahLst/>
              <a:cxnLst/>
              <a:rect l="0" t="0" r="0" b="0"/>
              <a:pathLst>
                <a:path w="1005840" h="7599681">
                  <a:moveTo>
                    <a:pt x="0" y="0"/>
                  </a:moveTo>
                  <a:lnTo>
                    <a:pt x="1005840" y="0"/>
                  </a:lnTo>
                  <a:lnTo>
                    <a:pt x="1005840" y="7599681"/>
                  </a:lnTo>
                  <a:lnTo>
                    <a:pt x="0" y="7599681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A9F2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CA"/>
            </a:p>
          </p:txBody>
        </p:sp>
        <p:pic>
          <p:nvPicPr>
            <p:cNvPr id="10" name="Picture 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77800" y="241300"/>
              <a:ext cx="3263900" cy="1054100"/>
            </a:xfrm>
            <a:prstGeom prst="rect">
              <a:avLst/>
            </a:prstGeom>
          </p:spPr>
        </p:pic>
        <p:pic>
          <p:nvPicPr>
            <p:cNvPr id="11" name="Picture 10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76127" y="1295400"/>
              <a:ext cx="3260494" cy="436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9923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  <a:solidFill>
            <a:srgbClr val="5A6378"/>
          </a:solidFill>
        </p:spPr>
        <p:txBody>
          <a:bodyPr>
            <a:noAutofit/>
          </a:bodyPr>
          <a:lstStyle/>
          <a:p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557528"/>
            <a:ext cx="9144000" cy="5300472"/>
          </a:xfrm>
        </p:spPr>
        <p:txBody>
          <a:bodyPr>
            <a:normAutofit/>
          </a:bodyPr>
          <a:lstStyle/>
          <a:p>
            <a:pPr marL="118872" indent="0">
              <a:lnSpc>
                <a:spcPct val="170000"/>
              </a:lnSpc>
              <a:buNone/>
            </a:pPr>
            <a:r>
              <a:rPr lang="en-US" b="1" dirty="0" smtClean="0">
                <a:latin typeface="Calibri" pitchFamily="34" charset="0"/>
                <a:cs typeface="Microsoft Sans Serif" pitchFamily="34" charset="0"/>
              </a:rPr>
              <a:t>  NINE</a:t>
            </a:r>
            <a:endParaRPr lang="en-US" dirty="0">
              <a:latin typeface="Calibri" pitchFamily="34" charset="0"/>
              <a:cs typeface="Microsoft Sans Serif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597765"/>
            <a:ext cx="8610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The Fourth Degree provides    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 </a:t>
            </a:r>
            <a:r>
              <a:rPr lang="en-US" sz="4400" dirty="0" err="1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Honour</a:t>
            </a: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Guards for Masses,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religious events, community 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 events, Council events,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 plus more.</a:t>
            </a:r>
            <a:r>
              <a:rPr 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endParaRPr lang="en-CA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3441700" cy="6908800"/>
            <a:chOff x="0" y="0"/>
            <a:chExt cx="3441700" cy="7599681"/>
          </a:xfrm>
        </p:grpSpPr>
        <p:sp>
          <p:nvSpPr>
            <p:cNvPr id="9" name="Shape 3625"/>
            <p:cNvSpPr/>
            <p:nvPr/>
          </p:nvSpPr>
          <p:spPr>
            <a:xfrm>
              <a:off x="0" y="0"/>
              <a:ext cx="1005840" cy="7599681"/>
            </a:xfrm>
            <a:custGeom>
              <a:avLst/>
              <a:gdLst/>
              <a:ahLst/>
              <a:cxnLst/>
              <a:rect l="0" t="0" r="0" b="0"/>
              <a:pathLst>
                <a:path w="1005840" h="7599681">
                  <a:moveTo>
                    <a:pt x="0" y="0"/>
                  </a:moveTo>
                  <a:lnTo>
                    <a:pt x="1005840" y="0"/>
                  </a:lnTo>
                  <a:lnTo>
                    <a:pt x="1005840" y="7599681"/>
                  </a:lnTo>
                  <a:lnTo>
                    <a:pt x="0" y="7599681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A9F2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CA"/>
            </a:p>
          </p:txBody>
        </p:sp>
        <p:pic>
          <p:nvPicPr>
            <p:cNvPr id="10" name="Picture 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77800" y="241300"/>
              <a:ext cx="3263900" cy="1054100"/>
            </a:xfrm>
            <a:prstGeom prst="rect">
              <a:avLst/>
            </a:prstGeom>
          </p:spPr>
        </p:pic>
        <p:pic>
          <p:nvPicPr>
            <p:cNvPr id="11" name="Picture 10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76127" y="1295400"/>
              <a:ext cx="3260494" cy="436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265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  <a:solidFill>
            <a:srgbClr val="5A6378"/>
          </a:solidFill>
        </p:spPr>
        <p:txBody>
          <a:bodyPr>
            <a:noAutofit/>
          </a:bodyPr>
          <a:lstStyle/>
          <a:p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557528"/>
            <a:ext cx="9144000" cy="5300472"/>
          </a:xfrm>
        </p:spPr>
        <p:txBody>
          <a:bodyPr>
            <a:normAutofit/>
          </a:bodyPr>
          <a:lstStyle/>
          <a:p>
            <a:pPr marL="118872" indent="0">
              <a:lnSpc>
                <a:spcPct val="170000"/>
              </a:lnSpc>
              <a:buNone/>
            </a:pPr>
            <a:r>
              <a:rPr lang="en-US" b="1" dirty="0" smtClean="0">
                <a:latin typeface="Calibri" pitchFamily="34" charset="0"/>
                <a:cs typeface="Microsoft Sans Serif" pitchFamily="34" charset="0"/>
              </a:rPr>
              <a:t>  NINE</a:t>
            </a:r>
            <a:endParaRPr lang="en-US" dirty="0">
              <a:latin typeface="Calibri" pitchFamily="34" charset="0"/>
              <a:cs typeface="Microsoft Sans Serif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597765"/>
            <a:ext cx="8610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An </a:t>
            </a:r>
            <a:r>
              <a:rPr lang="en-US" sz="4400" dirty="0" err="1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Honour</a:t>
            </a: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Guard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consists of Sir Knights in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uniform. However Sir Knights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without a uniform can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 also participate.</a:t>
            </a:r>
            <a:r>
              <a:rPr 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endParaRPr lang="en-CA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3441700" cy="6908800"/>
            <a:chOff x="0" y="0"/>
            <a:chExt cx="3441700" cy="7599681"/>
          </a:xfrm>
        </p:grpSpPr>
        <p:sp>
          <p:nvSpPr>
            <p:cNvPr id="9" name="Shape 3625"/>
            <p:cNvSpPr/>
            <p:nvPr/>
          </p:nvSpPr>
          <p:spPr>
            <a:xfrm>
              <a:off x="0" y="0"/>
              <a:ext cx="1005840" cy="7599681"/>
            </a:xfrm>
            <a:custGeom>
              <a:avLst/>
              <a:gdLst/>
              <a:ahLst/>
              <a:cxnLst/>
              <a:rect l="0" t="0" r="0" b="0"/>
              <a:pathLst>
                <a:path w="1005840" h="7599681">
                  <a:moveTo>
                    <a:pt x="0" y="0"/>
                  </a:moveTo>
                  <a:lnTo>
                    <a:pt x="1005840" y="0"/>
                  </a:lnTo>
                  <a:lnTo>
                    <a:pt x="1005840" y="7599681"/>
                  </a:lnTo>
                  <a:lnTo>
                    <a:pt x="0" y="7599681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A9F2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CA"/>
            </a:p>
          </p:txBody>
        </p:sp>
        <p:pic>
          <p:nvPicPr>
            <p:cNvPr id="10" name="Picture 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77800" y="241300"/>
              <a:ext cx="3263900" cy="1054100"/>
            </a:xfrm>
            <a:prstGeom prst="rect">
              <a:avLst/>
            </a:prstGeom>
          </p:spPr>
        </p:pic>
        <p:pic>
          <p:nvPicPr>
            <p:cNvPr id="11" name="Picture 10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76127" y="1295400"/>
              <a:ext cx="3260494" cy="436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054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  <a:solidFill>
            <a:srgbClr val="5A6378"/>
          </a:solidFill>
        </p:spPr>
        <p:txBody>
          <a:bodyPr>
            <a:noAutofit/>
          </a:bodyPr>
          <a:lstStyle/>
          <a:p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557528"/>
            <a:ext cx="9144000" cy="5300472"/>
          </a:xfrm>
        </p:spPr>
        <p:txBody>
          <a:bodyPr>
            <a:normAutofit/>
          </a:bodyPr>
          <a:lstStyle/>
          <a:p>
            <a:pPr marL="118872" indent="0">
              <a:lnSpc>
                <a:spcPct val="170000"/>
              </a:lnSpc>
              <a:buNone/>
            </a:pPr>
            <a:r>
              <a:rPr lang="en-US" b="1" dirty="0" smtClean="0">
                <a:latin typeface="Calibri" pitchFamily="34" charset="0"/>
                <a:cs typeface="Microsoft Sans Serif" pitchFamily="34" charset="0"/>
              </a:rPr>
              <a:t>  NINE</a:t>
            </a:r>
            <a:endParaRPr lang="en-US" dirty="0">
              <a:latin typeface="Calibri" pitchFamily="34" charset="0"/>
              <a:cs typeface="Microsoft Sans Serif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597765"/>
            <a:ext cx="8610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The Fourth Degree uniform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can be purchased at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</a:t>
            </a:r>
            <a:r>
              <a:rPr lang="en-US" sz="40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https</a:t>
            </a:r>
            <a:r>
              <a:rPr lang="en-US" sz="40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://www.kofcuniform.com</a:t>
            </a:r>
            <a:r>
              <a:rPr lang="en-US" sz="40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/,</a:t>
            </a: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however we are looking</a:t>
            </a:r>
            <a:b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   for a Canadian distributer.</a:t>
            </a:r>
            <a:r>
              <a:rPr 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</a:br>
            <a:endParaRPr lang="en-CA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3441700" cy="6908800"/>
            <a:chOff x="0" y="0"/>
            <a:chExt cx="3441700" cy="7599681"/>
          </a:xfrm>
        </p:grpSpPr>
        <p:sp>
          <p:nvSpPr>
            <p:cNvPr id="9" name="Shape 3625"/>
            <p:cNvSpPr/>
            <p:nvPr/>
          </p:nvSpPr>
          <p:spPr>
            <a:xfrm>
              <a:off x="0" y="0"/>
              <a:ext cx="1005840" cy="7599681"/>
            </a:xfrm>
            <a:custGeom>
              <a:avLst/>
              <a:gdLst/>
              <a:ahLst/>
              <a:cxnLst/>
              <a:rect l="0" t="0" r="0" b="0"/>
              <a:pathLst>
                <a:path w="1005840" h="7599681">
                  <a:moveTo>
                    <a:pt x="0" y="0"/>
                  </a:moveTo>
                  <a:lnTo>
                    <a:pt x="1005840" y="0"/>
                  </a:lnTo>
                  <a:lnTo>
                    <a:pt x="1005840" y="7599681"/>
                  </a:lnTo>
                  <a:lnTo>
                    <a:pt x="0" y="7599681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A9F2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CA"/>
            </a:p>
          </p:txBody>
        </p:sp>
        <p:pic>
          <p:nvPicPr>
            <p:cNvPr id="10" name="Picture 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77800" y="241300"/>
              <a:ext cx="3263900" cy="1054100"/>
            </a:xfrm>
            <a:prstGeom prst="rect">
              <a:avLst/>
            </a:prstGeom>
          </p:spPr>
        </p:pic>
        <p:pic>
          <p:nvPicPr>
            <p:cNvPr id="11" name="Picture 10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76127" y="1295400"/>
              <a:ext cx="3260494" cy="436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226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39270</TotalTime>
  <Words>80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Corbel</vt:lpstr>
      <vt:lpstr>Microsoft Sans Serif</vt:lpstr>
      <vt:lpstr>Wingdings</vt:lpstr>
      <vt:lpstr>Wingdings 2</vt:lpstr>
      <vt:lpstr>Wingdings 3</vt:lpstr>
      <vt:lpstr>Module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KNIGHTS OF COLUMBUS -FRATERNAL BENEFITS-</dc:title>
  <dc:creator>Sonny</dc:creator>
  <cp:lastModifiedBy>User</cp:lastModifiedBy>
  <cp:revision>312</cp:revision>
  <dcterms:created xsi:type="dcterms:W3CDTF">2008-01-21T03:06:20Z</dcterms:created>
  <dcterms:modified xsi:type="dcterms:W3CDTF">2022-07-05T11:43:19Z</dcterms:modified>
</cp:coreProperties>
</file>