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3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A5E9B-84BA-4E50-9A3C-3AD2F877E2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9508DB6-D225-463A-AD6A-DB6A218A67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91A8D40-3121-42BA-98A0-970E5D3BF428}"/>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5" name="Footer Placeholder 4">
            <a:extLst>
              <a:ext uri="{FF2B5EF4-FFF2-40B4-BE49-F238E27FC236}">
                <a16:creationId xmlns:a16="http://schemas.microsoft.com/office/drawing/2014/main" id="{3C4AFC70-B33A-4D94-B156-873CE32A97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641327A-1328-4B01-A3C4-193E60F331B3}"/>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1237526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938BE-7D24-40F9-A35B-B597F33ED6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7636567-D212-4125-AA18-D56AADE256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D819648-1D1D-4D4B-B0CD-010E924F43E5}"/>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5" name="Footer Placeholder 4">
            <a:extLst>
              <a:ext uri="{FF2B5EF4-FFF2-40B4-BE49-F238E27FC236}">
                <a16:creationId xmlns:a16="http://schemas.microsoft.com/office/drawing/2014/main" id="{752B6275-68BF-44F1-8C7A-142F6FC244B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105793D-317A-40A3-8273-2DDBFED460A8}"/>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135015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0A2BA4-468F-4BCB-B6E4-90A33C784D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D570D02-FD7E-4F51-8D31-4C7142567D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C80E57A-54D8-4E35-AB65-8EC20C7F78D8}"/>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5" name="Footer Placeholder 4">
            <a:extLst>
              <a:ext uri="{FF2B5EF4-FFF2-40B4-BE49-F238E27FC236}">
                <a16:creationId xmlns:a16="http://schemas.microsoft.com/office/drawing/2014/main" id="{7FB599BB-E1AB-4074-A6F0-D35DDC44748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ED12E14-5921-4C28-88F4-4144B873A23E}"/>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9856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DCD6-A1FF-4BA3-8A37-5F940D6804C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38FF3B4-79E1-4956-BDCE-96B6763D1A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574EDFA-4C8B-4417-A56A-7014DA90FD3E}"/>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5" name="Footer Placeholder 4">
            <a:extLst>
              <a:ext uri="{FF2B5EF4-FFF2-40B4-BE49-F238E27FC236}">
                <a16:creationId xmlns:a16="http://schemas.microsoft.com/office/drawing/2014/main" id="{A23F3D57-C672-4CB4-8E17-8AF96F967C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21E89EF-532F-449F-A5BA-CCF5FC466EB5}"/>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128683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2E19-7438-446B-9FFA-4AD07A148F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FD4B8D8-14E7-4EFB-8F5B-30691782ED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B95CB7-FD34-44D9-A641-98DA8EB22EBB}"/>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5" name="Footer Placeholder 4">
            <a:extLst>
              <a:ext uri="{FF2B5EF4-FFF2-40B4-BE49-F238E27FC236}">
                <a16:creationId xmlns:a16="http://schemas.microsoft.com/office/drawing/2014/main" id="{D513F7CE-DFF1-4713-BEC1-060033E1BA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24EBE3F-8B49-4ECC-B7E3-F7130C9BBE7A}"/>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411577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E9553-F450-489A-9A2F-439E58C69AA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B53AA90-9F5A-432B-A69D-48BF1443E4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5451DE7-CE83-4799-85B5-9C00FD0767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FADBCC5-FE3C-4D01-A8F3-8A13517C53CC}"/>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6" name="Footer Placeholder 5">
            <a:extLst>
              <a:ext uri="{FF2B5EF4-FFF2-40B4-BE49-F238E27FC236}">
                <a16:creationId xmlns:a16="http://schemas.microsoft.com/office/drawing/2014/main" id="{29E7A165-2867-4B1D-BAB0-372A98F53AB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0FFA753-4C54-48D1-B4DF-1CB5A0200BBC}"/>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217442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BBAF9-3C26-4088-B5BA-C484DFC8961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BB240CB-89DD-427F-A923-6CD395852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C77776-282C-42AC-8186-FA1EFAFBA2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8E0C748-8B90-41FE-83B8-4A21361D42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0FC611-46E5-41E0-A5D8-0967E1AB18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AFA8834-EAD2-489F-8AA0-2D4DFFD611CA}"/>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8" name="Footer Placeholder 7">
            <a:extLst>
              <a:ext uri="{FF2B5EF4-FFF2-40B4-BE49-F238E27FC236}">
                <a16:creationId xmlns:a16="http://schemas.microsoft.com/office/drawing/2014/main" id="{B3BF9770-D74F-4E9C-8DC6-C900B2E51E7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D1BC3A1-F31D-4E1F-AFDF-029F068ECDF9}"/>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197476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B8F0-8916-42C0-A575-0181C9FA20C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E5261AE-BF07-4967-A2F7-F88810BB270A}"/>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4" name="Footer Placeholder 3">
            <a:extLst>
              <a:ext uri="{FF2B5EF4-FFF2-40B4-BE49-F238E27FC236}">
                <a16:creationId xmlns:a16="http://schemas.microsoft.com/office/drawing/2014/main" id="{53C1ACC7-6AD2-4E0F-AA1F-671613313BE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4D1214C-DF6B-4007-B900-85462D77E313}"/>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160379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BDA86D-864E-4772-9321-56981CBB0BBE}"/>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3" name="Footer Placeholder 2">
            <a:extLst>
              <a:ext uri="{FF2B5EF4-FFF2-40B4-BE49-F238E27FC236}">
                <a16:creationId xmlns:a16="http://schemas.microsoft.com/office/drawing/2014/main" id="{7F4B362D-7BC7-472C-82AF-5B1295B18E2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6F27846-0EF4-4A21-8A54-68BFBD66DB64}"/>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280109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4E6C7-7C28-45BA-BCE6-627A36EA22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D37A73E-1143-40C1-978D-950389CBD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E887C7E-0524-459F-98FD-439471080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B9262C-72DF-4305-906B-2326DA0BA2C3}"/>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6" name="Footer Placeholder 5">
            <a:extLst>
              <a:ext uri="{FF2B5EF4-FFF2-40B4-BE49-F238E27FC236}">
                <a16:creationId xmlns:a16="http://schemas.microsoft.com/office/drawing/2014/main" id="{E4061DAE-C948-4176-AF37-D6790DF3A8B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0B4CBD3-2B77-4260-8F58-0C5BE6386675}"/>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96661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6397-6201-474D-9811-640276943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0B4E347-1B6A-4514-A9D2-F56C980B40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2E21607-AD17-4D69-AC5F-514AB2C42C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857B79-71C3-48D7-89E8-5138A9CAC40C}"/>
              </a:ext>
            </a:extLst>
          </p:cNvPr>
          <p:cNvSpPr>
            <a:spLocks noGrp="1"/>
          </p:cNvSpPr>
          <p:nvPr>
            <p:ph type="dt" sz="half" idx="10"/>
          </p:nvPr>
        </p:nvSpPr>
        <p:spPr/>
        <p:txBody>
          <a:bodyPr/>
          <a:lstStyle/>
          <a:p>
            <a:fld id="{67EEE811-E168-4B9E-9AB6-945B22D429CD}" type="datetimeFigureOut">
              <a:rPr lang="en-CA" smtClean="0"/>
              <a:t>2022-06-15</a:t>
            </a:fld>
            <a:endParaRPr lang="en-CA"/>
          </a:p>
        </p:txBody>
      </p:sp>
      <p:sp>
        <p:nvSpPr>
          <p:cNvPr id="6" name="Footer Placeholder 5">
            <a:extLst>
              <a:ext uri="{FF2B5EF4-FFF2-40B4-BE49-F238E27FC236}">
                <a16:creationId xmlns:a16="http://schemas.microsoft.com/office/drawing/2014/main" id="{F2412D82-E204-4A8B-9453-0F860B326BC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8FA232E-1A60-45E3-A565-41DF1CC7457B}"/>
              </a:ext>
            </a:extLst>
          </p:cNvPr>
          <p:cNvSpPr>
            <a:spLocks noGrp="1"/>
          </p:cNvSpPr>
          <p:nvPr>
            <p:ph type="sldNum" sz="quarter" idx="12"/>
          </p:nvPr>
        </p:nvSpPr>
        <p:spPr/>
        <p:txBody>
          <a:bodyPr/>
          <a:lstStyle/>
          <a:p>
            <a:fld id="{12A74C4E-7CBB-4AFF-9F6D-0D80374B4BB9}" type="slidenum">
              <a:rPr lang="en-CA" smtClean="0"/>
              <a:t>‹#›</a:t>
            </a:fld>
            <a:endParaRPr lang="en-CA"/>
          </a:p>
        </p:txBody>
      </p:sp>
    </p:spTree>
    <p:extLst>
      <p:ext uri="{BB962C8B-B14F-4D97-AF65-F5344CB8AC3E}">
        <p14:creationId xmlns:p14="http://schemas.microsoft.com/office/powerpoint/2010/main" val="30759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0A97B-E5B8-4310-8480-74C68C1DA6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C5E681A-4A89-4F84-B42A-95026E0A6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04F0090-1F49-46C3-BEB8-C61DFCEB7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EE811-E168-4B9E-9AB6-945B22D429CD}" type="datetimeFigureOut">
              <a:rPr lang="en-CA" smtClean="0"/>
              <a:t>2022-06-15</a:t>
            </a:fld>
            <a:endParaRPr lang="en-CA"/>
          </a:p>
        </p:txBody>
      </p:sp>
      <p:sp>
        <p:nvSpPr>
          <p:cNvPr id="5" name="Footer Placeholder 4">
            <a:extLst>
              <a:ext uri="{FF2B5EF4-FFF2-40B4-BE49-F238E27FC236}">
                <a16:creationId xmlns:a16="http://schemas.microsoft.com/office/drawing/2014/main" id="{47F4B8FD-CA5F-4B73-9E47-73A959B41B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05CC618-69F4-4C1E-B372-9479AFA2C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74C4E-7CBB-4AFF-9F6D-0D80374B4BB9}" type="slidenum">
              <a:rPr lang="en-CA" smtClean="0"/>
              <a:t>‹#›</a:t>
            </a:fld>
            <a:endParaRPr lang="en-CA"/>
          </a:p>
        </p:txBody>
      </p:sp>
    </p:spTree>
    <p:extLst>
      <p:ext uri="{BB962C8B-B14F-4D97-AF65-F5344CB8AC3E}">
        <p14:creationId xmlns:p14="http://schemas.microsoft.com/office/powerpoint/2010/main" val="2751988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kofc.org/en/resources/faith-in-action-programs/faith/rsvp/2863-rsvp-refund-app-fillable.pdf"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mailto:communicationdirector@ontariokofc.ca" TargetMode="External"/><Relationship Id="rId2" Type="http://schemas.openxmlformats.org/officeDocument/2006/relationships/hyperlink" Target="mailto:jerryhayes@bell.net"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ontariokofc.ca/wp-content/uploads/2022/05/K-of-C-DD-POLO.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E500-09D2-4232-ADB0-271B52743DF8}"/>
              </a:ext>
            </a:extLst>
          </p:cNvPr>
          <p:cNvSpPr>
            <a:spLocks noGrp="1"/>
          </p:cNvSpPr>
          <p:nvPr>
            <p:ph type="ctrTitle"/>
          </p:nvPr>
        </p:nvSpPr>
        <p:spPr>
          <a:xfrm>
            <a:off x="1524000" y="1088571"/>
            <a:ext cx="9144000" cy="1655762"/>
          </a:xfrm>
        </p:spPr>
        <p:txBody>
          <a:bodyPr>
            <a:normAutofit/>
          </a:bodyPr>
          <a:lstStyle/>
          <a:p>
            <a:r>
              <a:rPr lang="en-US" sz="7000" b="1" dirty="0">
                <a:solidFill>
                  <a:srgbClr val="002060"/>
                </a:solidFill>
              </a:rPr>
              <a:t>R.S.V.P.</a:t>
            </a:r>
            <a:endParaRPr lang="en-CA" sz="7000" b="1" dirty="0">
              <a:solidFill>
                <a:srgbClr val="002060"/>
              </a:solidFill>
            </a:endParaRPr>
          </a:p>
        </p:txBody>
      </p:sp>
      <p:sp>
        <p:nvSpPr>
          <p:cNvPr id="3" name="Subtitle 2">
            <a:extLst>
              <a:ext uri="{FF2B5EF4-FFF2-40B4-BE49-F238E27FC236}">
                <a16:creationId xmlns:a16="http://schemas.microsoft.com/office/drawing/2014/main" id="{D14B3EA6-592D-47DD-B268-AE3A765C21E2}"/>
              </a:ext>
            </a:extLst>
          </p:cNvPr>
          <p:cNvSpPr>
            <a:spLocks noGrp="1"/>
          </p:cNvSpPr>
          <p:nvPr>
            <p:ph type="subTitle" idx="1"/>
          </p:nvPr>
        </p:nvSpPr>
        <p:spPr>
          <a:xfrm>
            <a:off x="1524000" y="2959782"/>
            <a:ext cx="9144000" cy="1655762"/>
          </a:xfrm>
        </p:spPr>
        <p:txBody>
          <a:bodyPr>
            <a:normAutofit/>
          </a:bodyPr>
          <a:lstStyle/>
          <a:p>
            <a:r>
              <a:rPr lang="en-US" sz="3700" b="1" dirty="0">
                <a:solidFill>
                  <a:srgbClr val="002060"/>
                </a:solidFill>
              </a:rPr>
              <a:t>Refund Support  Vocations Program</a:t>
            </a:r>
          </a:p>
          <a:p>
            <a:endParaRPr lang="en-US" dirty="0">
              <a:solidFill>
                <a:srgbClr val="002060"/>
              </a:solidFill>
            </a:endParaRPr>
          </a:p>
          <a:p>
            <a:endParaRPr lang="en-CA" dirty="0"/>
          </a:p>
        </p:txBody>
      </p:sp>
      <p:pic>
        <p:nvPicPr>
          <p:cNvPr id="4" name="Picture 3" descr="Logo&#10;&#10;Description automatically generated">
            <a:extLst>
              <a:ext uri="{FF2B5EF4-FFF2-40B4-BE49-F238E27FC236}">
                <a16:creationId xmlns:a16="http://schemas.microsoft.com/office/drawing/2014/main" id="{BB7B312E-7516-5E12-950B-7FC02FC6D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4132" y="3936306"/>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CB9C2B67-99E6-376D-2710-8ADCABE3EA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4032" y="4114800"/>
            <a:ext cx="1266016" cy="937029"/>
          </a:xfrm>
          <a:prstGeom prst="rect">
            <a:avLst/>
          </a:prstGeom>
        </p:spPr>
      </p:pic>
    </p:spTree>
    <p:extLst>
      <p:ext uri="{BB962C8B-B14F-4D97-AF65-F5344CB8AC3E}">
        <p14:creationId xmlns:p14="http://schemas.microsoft.com/office/powerpoint/2010/main" val="3803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7BA69-8754-498E-83C6-5A9E963DE9F2}"/>
              </a:ext>
            </a:extLst>
          </p:cNvPr>
          <p:cNvSpPr>
            <a:spLocks noGrp="1"/>
          </p:cNvSpPr>
          <p:nvPr>
            <p:ph type="title"/>
          </p:nvPr>
        </p:nvSpPr>
        <p:spPr/>
        <p:txBody>
          <a:bodyPr/>
          <a:lstStyle/>
          <a:p>
            <a:r>
              <a:rPr lang="en-US" dirty="0"/>
              <a:t>RSVP</a:t>
            </a:r>
            <a:endParaRPr lang="en-CA" dirty="0"/>
          </a:p>
        </p:txBody>
      </p:sp>
      <p:sp>
        <p:nvSpPr>
          <p:cNvPr id="3" name="Content Placeholder 2">
            <a:extLst>
              <a:ext uri="{FF2B5EF4-FFF2-40B4-BE49-F238E27FC236}">
                <a16:creationId xmlns:a16="http://schemas.microsoft.com/office/drawing/2014/main" id="{EAE02731-0D41-4FC6-A711-3AFFA548C327}"/>
              </a:ext>
            </a:extLst>
          </p:cNvPr>
          <p:cNvSpPr>
            <a:spLocks noGrp="1"/>
          </p:cNvSpPr>
          <p:nvPr>
            <p:ph idx="1"/>
          </p:nvPr>
        </p:nvSpPr>
        <p:spPr/>
        <p:txBody>
          <a:bodyPr/>
          <a:lstStyle/>
          <a:p>
            <a:pPr marL="0" indent="0">
              <a:lnSpc>
                <a:spcPct val="107000"/>
              </a:lnSpc>
              <a:spcAft>
                <a:spcPts val="800"/>
              </a:spcAft>
              <a:buNone/>
            </a:pPr>
            <a:r>
              <a:rPr lang="en-CA" b="1" u="sng" dirty="0">
                <a:solidFill>
                  <a:srgbClr val="002060"/>
                </a:solidFill>
                <a:effectLst/>
                <a:latin typeface="HelveticaNeue-Roman"/>
                <a:ea typeface="Calibri" panose="020F0502020204030204" pitchFamily="34" charset="0"/>
                <a:cs typeface="HelveticaNeue-Roman"/>
              </a:rPr>
              <a:t>Purpose:</a:t>
            </a:r>
            <a:endParaRPr lang="en-CA"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This program plants the seeds of greater cooperation between the Knights and those men who will be our future priests in the parishes that we deal with on an ongoing basis.</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These men will remember that we helped them when they needed our assistance badly during their formation years.</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pic>
        <p:nvPicPr>
          <p:cNvPr id="4" name="Picture 3" descr="Logo&#10;&#10;Description automatically generated">
            <a:extLst>
              <a:ext uri="{FF2B5EF4-FFF2-40B4-BE49-F238E27FC236}">
                <a16:creationId xmlns:a16="http://schemas.microsoft.com/office/drawing/2014/main" id="{2426D5E3-7784-D08C-218A-2B6E2C418B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4502" y="365125"/>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27A436B1-85C6-43FA-F9AE-8149890CD2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4402" y="543619"/>
            <a:ext cx="1266016" cy="937029"/>
          </a:xfrm>
          <a:prstGeom prst="rect">
            <a:avLst/>
          </a:prstGeom>
        </p:spPr>
      </p:pic>
    </p:spTree>
    <p:extLst>
      <p:ext uri="{BB962C8B-B14F-4D97-AF65-F5344CB8AC3E}">
        <p14:creationId xmlns:p14="http://schemas.microsoft.com/office/powerpoint/2010/main" val="230714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8E77B-9F8D-43E9-AA72-CB13124EE65B}"/>
              </a:ext>
            </a:extLst>
          </p:cNvPr>
          <p:cNvSpPr>
            <a:spLocks noGrp="1"/>
          </p:cNvSpPr>
          <p:nvPr>
            <p:ph type="title"/>
          </p:nvPr>
        </p:nvSpPr>
        <p:spPr>
          <a:xfrm>
            <a:off x="838200" y="245384"/>
            <a:ext cx="10515600" cy="1325563"/>
          </a:xfrm>
        </p:spPr>
        <p:txBody>
          <a:bodyPr/>
          <a:lstStyle/>
          <a:p>
            <a:r>
              <a:rPr lang="en-US" dirty="0">
                <a:solidFill>
                  <a:srgbClr val="002060"/>
                </a:solidFill>
              </a:rPr>
              <a:t>RSVP</a:t>
            </a:r>
            <a:endParaRPr lang="en-CA" dirty="0">
              <a:solidFill>
                <a:srgbClr val="002060"/>
              </a:solidFill>
            </a:endParaRPr>
          </a:p>
        </p:txBody>
      </p:sp>
      <p:sp>
        <p:nvSpPr>
          <p:cNvPr id="3" name="Content Placeholder 2">
            <a:extLst>
              <a:ext uri="{FF2B5EF4-FFF2-40B4-BE49-F238E27FC236}">
                <a16:creationId xmlns:a16="http://schemas.microsoft.com/office/drawing/2014/main" id="{D4EA09F2-E114-4DA8-B4AC-797C9ACE59D5}"/>
              </a:ext>
            </a:extLst>
          </p:cNvPr>
          <p:cNvSpPr>
            <a:spLocks noGrp="1"/>
          </p:cNvSpPr>
          <p:nvPr>
            <p:ph idx="1"/>
          </p:nvPr>
        </p:nvSpPr>
        <p:spPr>
          <a:xfrm>
            <a:off x="724250" y="1451203"/>
            <a:ext cx="10629550" cy="4503284"/>
          </a:xfrm>
        </p:spPr>
        <p:txBody>
          <a:bodyPr>
            <a:noAutofit/>
          </a:bodyPr>
          <a:lstStyle/>
          <a:p>
            <a:pPr marL="0" indent="0">
              <a:lnSpc>
                <a:spcPct val="107000"/>
              </a:lnSpc>
              <a:spcAft>
                <a:spcPts val="800"/>
              </a:spcAft>
              <a:buNone/>
            </a:pPr>
            <a:r>
              <a:rPr lang="en-CA" b="1" u="sng" dirty="0">
                <a:solidFill>
                  <a:srgbClr val="002060"/>
                </a:solidFill>
                <a:effectLst/>
                <a:latin typeface="HelveticaNeue-Roman"/>
                <a:ea typeface="Calibri" panose="020F0502020204030204" pitchFamily="34" charset="0"/>
                <a:cs typeface="HelveticaNeue-Roman"/>
              </a:rPr>
              <a:t>Qualifications:</a:t>
            </a:r>
            <a:endParaRPr lang="en-CA"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Councils or assemblies can make an annual contribution of $500 or more to an individual seminarian to help with his daily living expenses.</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Minimum annual contribution to qualify for reimbursement is $500 per seminarian.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For every $500 donated, the council or assembly is eligible for a refund of $100 from the Supreme Council.</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The maximum refund a council or assembly can receive is $400 per individual supported.</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Logo&#10;&#10;Description automatically generated">
            <a:extLst>
              <a:ext uri="{FF2B5EF4-FFF2-40B4-BE49-F238E27FC236}">
                <a16:creationId xmlns:a16="http://schemas.microsoft.com/office/drawing/2014/main" id="{8B60BA4E-70E2-55D9-5EC0-FC915D15C3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4646" y="270505"/>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19AFA8DD-F4A5-2D65-2073-6A11A1AB57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74546" y="448999"/>
            <a:ext cx="1266016" cy="937029"/>
          </a:xfrm>
          <a:prstGeom prst="rect">
            <a:avLst/>
          </a:prstGeom>
        </p:spPr>
      </p:pic>
    </p:spTree>
    <p:extLst>
      <p:ext uri="{BB962C8B-B14F-4D97-AF65-F5344CB8AC3E}">
        <p14:creationId xmlns:p14="http://schemas.microsoft.com/office/powerpoint/2010/main" val="221464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4909C-DF1C-0C6B-E4BE-655DF4027322}"/>
              </a:ext>
            </a:extLst>
          </p:cNvPr>
          <p:cNvSpPr>
            <a:spLocks noGrp="1"/>
          </p:cNvSpPr>
          <p:nvPr>
            <p:ph type="title"/>
          </p:nvPr>
        </p:nvSpPr>
        <p:spPr>
          <a:xfrm>
            <a:off x="803155" y="864057"/>
            <a:ext cx="10515600" cy="937029"/>
          </a:xfrm>
        </p:spPr>
        <p:txBody>
          <a:bodyPr>
            <a:normAutofit fontScale="90000"/>
          </a:bodyPr>
          <a:lstStyle/>
          <a:p>
            <a:r>
              <a:rPr lang="en-US" sz="3000" dirty="0"/>
              <a:t>Cont. </a:t>
            </a:r>
            <a:r>
              <a:rPr lang="en-CA" sz="3000" b="1" u="sng" dirty="0">
                <a:solidFill>
                  <a:srgbClr val="002060"/>
                </a:solidFill>
                <a:effectLst/>
                <a:latin typeface="HelveticaNeue-Roman"/>
                <a:ea typeface="Calibri" panose="020F0502020204030204" pitchFamily="34" charset="0"/>
                <a:cs typeface="HelveticaNeue-Roman"/>
              </a:rPr>
              <a:t>Qualifications:</a:t>
            </a:r>
            <a:br>
              <a:rPr lang="en-CA" sz="4400" u="sng" dirty="0">
                <a:effectLst/>
                <a:latin typeface="Calibri" panose="020F0502020204030204" pitchFamily="34" charset="0"/>
                <a:ea typeface="Calibri" panose="020F0502020204030204" pitchFamily="34" charset="0"/>
                <a:cs typeface="Times New Roman" panose="02020603050405020304" pitchFamily="18" charset="0"/>
              </a:rPr>
            </a:br>
            <a:endParaRPr lang="en-US" u="sng" dirty="0"/>
          </a:p>
        </p:txBody>
      </p:sp>
      <p:sp>
        <p:nvSpPr>
          <p:cNvPr id="4" name="Content Placeholder 2">
            <a:extLst>
              <a:ext uri="{FF2B5EF4-FFF2-40B4-BE49-F238E27FC236}">
                <a16:creationId xmlns:a16="http://schemas.microsoft.com/office/drawing/2014/main" id="{B79C0F27-BE13-B339-45FD-2082CAE50CC8}"/>
              </a:ext>
            </a:extLst>
          </p:cNvPr>
          <p:cNvSpPr>
            <a:spLocks noGrp="1"/>
          </p:cNvSpPr>
          <p:nvPr>
            <p:ph idx="1"/>
          </p:nvPr>
        </p:nvSpPr>
        <p:spPr>
          <a:xfrm>
            <a:off x="724250" y="2049917"/>
            <a:ext cx="10629550" cy="3120798"/>
          </a:xfrm>
        </p:spPr>
        <p:txBody>
          <a:bodyPr>
            <a:noAutofit/>
          </a:bodyPr>
          <a:lstStyle/>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For Columbian Squires circles, the annual contribution per seminarian is a minimum of $100 to qualify for reimbursement.</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Each circle eligible to receive from the Supreme a refund of $20 for each $100 contributed.</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400" dirty="0"/>
          </a:p>
        </p:txBody>
      </p:sp>
      <p:pic>
        <p:nvPicPr>
          <p:cNvPr id="5" name="Picture 4" descr="Logo&#10;&#10;Description automatically generated">
            <a:extLst>
              <a:ext uri="{FF2B5EF4-FFF2-40B4-BE49-F238E27FC236}">
                <a16:creationId xmlns:a16="http://schemas.microsoft.com/office/drawing/2014/main" id="{1B473814-F1B8-0B7F-4877-9C9E99C02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0075" y="235260"/>
            <a:ext cx="1266016" cy="1266016"/>
          </a:xfrm>
          <a:prstGeom prst="rect">
            <a:avLst/>
          </a:prstGeom>
        </p:spPr>
      </p:pic>
      <p:pic>
        <p:nvPicPr>
          <p:cNvPr id="6" name="Picture 5" descr="Logo&#10;&#10;Description automatically generated">
            <a:extLst>
              <a:ext uri="{FF2B5EF4-FFF2-40B4-BE49-F238E27FC236}">
                <a16:creationId xmlns:a16="http://schemas.microsoft.com/office/drawing/2014/main" id="{401B033E-4D0D-E9CC-A73C-8F1FAFC306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9975" y="413754"/>
            <a:ext cx="1266016" cy="937029"/>
          </a:xfrm>
          <a:prstGeom prst="rect">
            <a:avLst/>
          </a:prstGeom>
        </p:spPr>
      </p:pic>
    </p:spTree>
    <p:extLst>
      <p:ext uri="{BB962C8B-B14F-4D97-AF65-F5344CB8AC3E}">
        <p14:creationId xmlns:p14="http://schemas.microsoft.com/office/powerpoint/2010/main" val="2648482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2DDD2-224F-482E-9DE6-A4DE0D5746E6}"/>
              </a:ext>
            </a:extLst>
          </p:cNvPr>
          <p:cNvSpPr>
            <a:spLocks noGrp="1"/>
          </p:cNvSpPr>
          <p:nvPr>
            <p:ph type="title"/>
          </p:nvPr>
        </p:nvSpPr>
        <p:spPr>
          <a:xfrm>
            <a:off x="838200" y="267151"/>
            <a:ext cx="10515600" cy="1325563"/>
          </a:xfrm>
        </p:spPr>
        <p:txBody>
          <a:bodyPr/>
          <a:lstStyle/>
          <a:p>
            <a:r>
              <a:rPr lang="en-US" dirty="0">
                <a:solidFill>
                  <a:srgbClr val="002060"/>
                </a:solidFill>
              </a:rPr>
              <a:t>RSVP</a:t>
            </a:r>
            <a:endParaRPr lang="en-CA" dirty="0">
              <a:solidFill>
                <a:srgbClr val="002060"/>
              </a:solidFill>
            </a:endParaRPr>
          </a:p>
        </p:txBody>
      </p:sp>
      <p:sp>
        <p:nvSpPr>
          <p:cNvPr id="3" name="Content Placeholder 2">
            <a:extLst>
              <a:ext uri="{FF2B5EF4-FFF2-40B4-BE49-F238E27FC236}">
                <a16:creationId xmlns:a16="http://schemas.microsoft.com/office/drawing/2014/main" id="{7F480353-07A5-4D26-A3DB-F5E448E69617}"/>
              </a:ext>
            </a:extLst>
          </p:cNvPr>
          <p:cNvSpPr>
            <a:spLocks noGrp="1"/>
          </p:cNvSpPr>
          <p:nvPr>
            <p:ph idx="1"/>
          </p:nvPr>
        </p:nvSpPr>
        <p:spPr>
          <a:xfrm>
            <a:off x="838200" y="1237792"/>
            <a:ext cx="11146972" cy="5456918"/>
          </a:xfrm>
        </p:spPr>
        <p:txBody>
          <a:bodyPr>
            <a:noAutofit/>
          </a:bodyPr>
          <a:lstStyle/>
          <a:p>
            <a:pPr marL="0" indent="0">
              <a:lnSpc>
                <a:spcPct val="100000"/>
              </a:lnSpc>
              <a:spcAft>
                <a:spcPts val="800"/>
              </a:spcAft>
              <a:buNone/>
            </a:pPr>
            <a:r>
              <a:rPr lang="en-CA" b="1" u="sng" dirty="0">
                <a:solidFill>
                  <a:srgbClr val="002060"/>
                </a:solidFill>
                <a:effectLst/>
                <a:latin typeface="HelveticaNeue-Bold"/>
                <a:ea typeface="Calibri" panose="020F0502020204030204" pitchFamily="34" charset="0"/>
                <a:cs typeface="HelveticaNeue-Bold"/>
              </a:rPr>
              <a:t>Who are eligible to receive RSVP funds:</a:t>
            </a:r>
            <a:endParaRPr lang="en-CA"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n-CA" sz="2300" dirty="0">
                <a:solidFill>
                  <a:srgbClr val="002060"/>
                </a:solidFill>
                <a:effectLst/>
                <a:latin typeface="HelveticaNeue-Roman"/>
                <a:ea typeface="Calibri" panose="020F0502020204030204" pitchFamily="34" charset="0"/>
                <a:cs typeface="HelveticaNeue-Roman"/>
              </a:rPr>
              <a:t>Seminarians who have been accepted by a diocese and are currently in their “spirituality” year.</a:t>
            </a:r>
            <a:endParaRPr lang="en-CA"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n-CA" sz="2300" dirty="0">
                <a:solidFill>
                  <a:srgbClr val="002060"/>
                </a:solidFill>
                <a:effectLst/>
                <a:latin typeface="HelveticaNeue-Roman"/>
                <a:ea typeface="Calibri" panose="020F0502020204030204" pitchFamily="34" charset="0"/>
                <a:cs typeface="HelveticaNeue-Roman"/>
              </a:rPr>
              <a:t>Seminarians attending major seminaries (usually, four years) in preparation for priestly ordination.</a:t>
            </a:r>
            <a:endParaRPr lang="en-CA"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n-CA" sz="2300" dirty="0">
                <a:solidFill>
                  <a:srgbClr val="002060"/>
                </a:solidFill>
                <a:effectLst/>
                <a:latin typeface="HelveticaNeue-Roman"/>
                <a:ea typeface="Calibri" panose="020F0502020204030204" pitchFamily="34" charset="0"/>
                <a:cs typeface="HelveticaNeue-Roman"/>
              </a:rPr>
              <a:t>Seminarians in their “pastoral” year (most often, when they are deacons).</a:t>
            </a:r>
            <a:endParaRPr lang="en-CA"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Symbol" panose="05050102010706020507" pitchFamily="18" charset="2"/>
              <a:buChar char=""/>
            </a:pPr>
            <a:r>
              <a:rPr lang="en-CA" sz="2300" dirty="0">
                <a:solidFill>
                  <a:srgbClr val="002060"/>
                </a:solidFill>
                <a:effectLst/>
                <a:latin typeface="HelveticaNeue-Roman"/>
                <a:ea typeface="Calibri" panose="020F0502020204030204" pitchFamily="34" charset="0"/>
                <a:cs typeface="HelveticaNeue-Roman"/>
              </a:rPr>
              <a:t>Seminarians attending college seminaries (sometimes called minor seminaries).</a:t>
            </a:r>
            <a:endParaRPr lang="en-CA"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Symbol" panose="05050102010706020507" pitchFamily="18" charset="2"/>
              <a:buChar char=""/>
            </a:pPr>
            <a:r>
              <a:rPr lang="en-CA" sz="2300" dirty="0">
                <a:solidFill>
                  <a:srgbClr val="002060"/>
                </a:solidFill>
                <a:effectLst/>
                <a:latin typeface="HelveticaNeue-Roman"/>
                <a:ea typeface="Calibri" panose="020F0502020204030204" pitchFamily="34" charset="0"/>
                <a:cs typeface="HelveticaNeue-Roman"/>
              </a:rPr>
              <a:t>Seminarians who belong to a religious institute and are currently in formation for the priesthood (religious seminarians often are called “Brother” even though they will eventually be ordained as priests); and </a:t>
            </a:r>
          </a:p>
          <a:p>
            <a:pPr marL="342900" lvl="0" indent="-342900">
              <a:lnSpc>
                <a:spcPct val="100000"/>
              </a:lnSpc>
              <a:spcAft>
                <a:spcPts val="800"/>
              </a:spcAft>
              <a:buFont typeface="Symbol" panose="05050102010706020507" pitchFamily="18" charset="2"/>
              <a:buChar char=""/>
            </a:pPr>
            <a:r>
              <a:rPr lang="en-CA" sz="2300" dirty="0">
                <a:solidFill>
                  <a:srgbClr val="002060"/>
                </a:solidFill>
                <a:effectLst/>
                <a:latin typeface="HelveticaNeue-Roman"/>
                <a:ea typeface="Calibri" panose="020F0502020204030204" pitchFamily="34" charset="0"/>
                <a:cs typeface="HelveticaNeue-Roman"/>
              </a:rPr>
              <a:t>Men and </a:t>
            </a:r>
            <a:r>
              <a:rPr lang="en-CA" sz="2300" u="sng" dirty="0">
                <a:solidFill>
                  <a:srgbClr val="002060"/>
                </a:solidFill>
                <a:effectLst/>
                <a:latin typeface="HelveticaNeue-Roman"/>
                <a:ea typeface="Calibri" panose="020F0502020204030204" pitchFamily="34" charset="0"/>
                <a:cs typeface="HelveticaNeue-Roman"/>
              </a:rPr>
              <a:t>women</a:t>
            </a:r>
            <a:r>
              <a:rPr lang="en-CA" sz="2300" dirty="0">
                <a:solidFill>
                  <a:srgbClr val="002060"/>
                </a:solidFill>
                <a:effectLst/>
                <a:latin typeface="HelveticaNeue-Roman"/>
                <a:ea typeface="Calibri" panose="020F0502020204030204" pitchFamily="34" charset="0"/>
                <a:cs typeface="HelveticaNeue-Roman"/>
              </a:rPr>
              <a:t> who are novices or postulants in religious orders or religious communities</a:t>
            </a:r>
            <a:endParaRPr lang="en-CA" sz="2300" dirty="0"/>
          </a:p>
        </p:txBody>
      </p:sp>
      <p:pic>
        <p:nvPicPr>
          <p:cNvPr id="6" name="Picture 5" descr="Logo&#10;&#10;Description automatically generated">
            <a:extLst>
              <a:ext uri="{FF2B5EF4-FFF2-40B4-BE49-F238E27FC236}">
                <a16:creationId xmlns:a16="http://schemas.microsoft.com/office/drawing/2014/main" id="{5FEB8EF7-F888-43A4-37FC-2897B5D27B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0077" y="180830"/>
            <a:ext cx="1266016" cy="1266016"/>
          </a:xfrm>
          <a:prstGeom prst="rect">
            <a:avLst/>
          </a:prstGeom>
        </p:spPr>
      </p:pic>
      <p:pic>
        <p:nvPicPr>
          <p:cNvPr id="7" name="Picture 6" descr="Logo&#10;&#10;Description automatically generated">
            <a:extLst>
              <a:ext uri="{FF2B5EF4-FFF2-40B4-BE49-F238E27FC236}">
                <a16:creationId xmlns:a16="http://schemas.microsoft.com/office/drawing/2014/main" id="{8BD028F0-BAA1-E96A-95CA-894484115C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9977" y="359324"/>
            <a:ext cx="1266016" cy="937029"/>
          </a:xfrm>
          <a:prstGeom prst="rect">
            <a:avLst/>
          </a:prstGeom>
        </p:spPr>
      </p:pic>
    </p:spTree>
    <p:extLst>
      <p:ext uri="{BB962C8B-B14F-4D97-AF65-F5344CB8AC3E}">
        <p14:creationId xmlns:p14="http://schemas.microsoft.com/office/powerpoint/2010/main" val="277435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4874-19D0-4B50-B5FE-6EFFFDA4A84A}"/>
              </a:ext>
            </a:extLst>
          </p:cNvPr>
          <p:cNvSpPr>
            <a:spLocks noGrp="1"/>
          </p:cNvSpPr>
          <p:nvPr>
            <p:ph type="title"/>
          </p:nvPr>
        </p:nvSpPr>
        <p:spPr/>
        <p:txBody>
          <a:bodyPr/>
          <a:lstStyle/>
          <a:p>
            <a:r>
              <a:rPr lang="en-US" dirty="0">
                <a:solidFill>
                  <a:srgbClr val="002060"/>
                </a:solidFill>
              </a:rPr>
              <a:t>RSVP</a:t>
            </a:r>
            <a:endParaRPr lang="en-CA" dirty="0">
              <a:solidFill>
                <a:srgbClr val="002060"/>
              </a:solidFill>
            </a:endParaRPr>
          </a:p>
        </p:txBody>
      </p:sp>
      <p:sp>
        <p:nvSpPr>
          <p:cNvPr id="3" name="Content Placeholder 2">
            <a:extLst>
              <a:ext uri="{FF2B5EF4-FFF2-40B4-BE49-F238E27FC236}">
                <a16:creationId xmlns:a16="http://schemas.microsoft.com/office/drawing/2014/main" id="{0FA04F4C-2EB0-46AC-8C77-B4343673E3FD}"/>
              </a:ext>
            </a:extLst>
          </p:cNvPr>
          <p:cNvSpPr>
            <a:spLocks noGrp="1"/>
          </p:cNvSpPr>
          <p:nvPr>
            <p:ph idx="1"/>
          </p:nvPr>
        </p:nvSpPr>
        <p:spPr/>
        <p:txBody>
          <a:bodyPr/>
          <a:lstStyle/>
          <a:p>
            <a:pPr marL="0" indent="0">
              <a:lnSpc>
                <a:spcPct val="107000"/>
              </a:lnSpc>
              <a:spcAft>
                <a:spcPts val="800"/>
              </a:spcAft>
              <a:buNone/>
            </a:pPr>
            <a:r>
              <a:rPr lang="en-CA" b="1" u="sng" dirty="0">
                <a:solidFill>
                  <a:srgbClr val="002060"/>
                </a:solidFill>
                <a:effectLst/>
                <a:latin typeface="HelveticaNeue-Bold"/>
                <a:ea typeface="Calibri" panose="020F0502020204030204" pitchFamily="34" charset="0"/>
                <a:cs typeface="HelveticaNeue-Bold"/>
              </a:rPr>
              <a:t>Who are not eligible for RSVP funds are the following</a:t>
            </a:r>
            <a:r>
              <a:rPr lang="en-CA" sz="1800" b="1" dirty="0">
                <a:solidFill>
                  <a:srgbClr val="002060"/>
                </a:solidFill>
                <a:effectLst/>
                <a:latin typeface="HelveticaNeue-Bold"/>
                <a:ea typeface="Calibri" panose="020F0502020204030204" pitchFamily="34" charset="0"/>
                <a:cs typeface="HelveticaNeue-Bold"/>
              </a:rPr>
              <a: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Priests or religious seeking assistance for continuing education.</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Religious brothers not currently studying for the priesthood; and</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CA" sz="2400" dirty="0">
                <a:solidFill>
                  <a:srgbClr val="002060"/>
                </a:solidFill>
                <a:effectLst/>
                <a:latin typeface="HelveticaNeue-Roman"/>
                <a:ea typeface="Calibri" panose="020F0502020204030204" pitchFamily="34" charset="0"/>
                <a:cs typeface="HelveticaNeue-Roman"/>
              </a:rPr>
              <a:t>Candidates for the permanent diaconate.</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pic>
        <p:nvPicPr>
          <p:cNvPr id="4" name="Picture 3" descr="Logo&#10;&#10;Description automatically generated">
            <a:extLst>
              <a:ext uri="{FF2B5EF4-FFF2-40B4-BE49-F238E27FC236}">
                <a16:creationId xmlns:a16="http://schemas.microsoft.com/office/drawing/2014/main" id="{FA65561A-4F23-DC6B-323C-22CF1BA655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5907" y="180830"/>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C050CBB1-F98B-3C50-F7D7-C56B9FA0D1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5807" y="359324"/>
            <a:ext cx="1266016" cy="937029"/>
          </a:xfrm>
          <a:prstGeom prst="rect">
            <a:avLst/>
          </a:prstGeom>
        </p:spPr>
      </p:pic>
    </p:spTree>
    <p:extLst>
      <p:ext uri="{BB962C8B-B14F-4D97-AF65-F5344CB8AC3E}">
        <p14:creationId xmlns:p14="http://schemas.microsoft.com/office/powerpoint/2010/main" val="389342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D18D-B5CA-402E-8BA9-C817861E0535}"/>
              </a:ext>
            </a:extLst>
          </p:cNvPr>
          <p:cNvSpPr>
            <a:spLocks noGrp="1"/>
          </p:cNvSpPr>
          <p:nvPr>
            <p:ph type="title"/>
          </p:nvPr>
        </p:nvSpPr>
        <p:spPr/>
        <p:txBody>
          <a:bodyPr/>
          <a:lstStyle/>
          <a:p>
            <a:r>
              <a:rPr lang="en-US" dirty="0">
                <a:solidFill>
                  <a:srgbClr val="002060"/>
                </a:solidFill>
              </a:rPr>
              <a:t>RSVP</a:t>
            </a:r>
            <a:endParaRPr lang="en-CA" dirty="0">
              <a:solidFill>
                <a:srgbClr val="002060"/>
              </a:solidFill>
            </a:endParaRPr>
          </a:p>
        </p:txBody>
      </p:sp>
      <p:sp>
        <p:nvSpPr>
          <p:cNvPr id="3" name="Content Placeholder 2">
            <a:extLst>
              <a:ext uri="{FF2B5EF4-FFF2-40B4-BE49-F238E27FC236}">
                <a16:creationId xmlns:a16="http://schemas.microsoft.com/office/drawing/2014/main" id="{44F81BD0-8142-4582-8132-FA7DCF4F1B10}"/>
              </a:ext>
            </a:extLst>
          </p:cNvPr>
          <p:cNvSpPr>
            <a:spLocks noGrp="1"/>
          </p:cNvSpPr>
          <p:nvPr>
            <p:ph idx="1"/>
          </p:nvPr>
        </p:nvSpPr>
        <p:spPr>
          <a:xfrm>
            <a:off x="838199" y="1433739"/>
            <a:ext cx="10918371" cy="5059136"/>
          </a:xfrm>
        </p:spPr>
        <p:txBody>
          <a:bodyPr>
            <a:normAutofit fontScale="92500" lnSpcReduction="20000"/>
          </a:bodyPr>
          <a:lstStyle/>
          <a:p>
            <a:pPr marL="0" indent="0">
              <a:lnSpc>
                <a:spcPct val="107000"/>
              </a:lnSpc>
              <a:spcAft>
                <a:spcPts val="800"/>
              </a:spcAft>
              <a:buNone/>
            </a:pPr>
            <a:r>
              <a:rPr lang="en-CA" sz="2600" b="1" u="sng" dirty="0">
                <a:solidFill>
                  <a:srgbClr val="002060"/>
                </a:solidFill>
                <a:effectLst/>
                <a:latin typeface="HelveticaNeue-Bold"/>
                <a:ea typeface="Calibri" panose="020F0502020204030204" pitchFamily="34" charset="0"/>
                <a:cs typeface="HelveticaNeue-Bold"/>
              </a:rPr>
              <a:t>DIRECTIVES FOR SECTION I: (RSVP) REFUND INFORMATION</a:t>
            </a:r>
            <a:endParaRPr lang="en-CA" sz="2600"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2600" dirty="0">
                <a:solidFill>
                  <a:srgbClr val="002060"/>
                </a:solidFill>
                <a:effectLst/>
                <a:latin typeface="HelveticaNeue-Roman"/>
                <a:ea typeface="Calibri" panose="020F0502020204030204" pitchFamily="34" charset="0"/>
                <a:cs typeface="HelveticaNeue-Roman"/>
              </a:rPr>
              <a:t>To qualify for the refund, the following conditions must be met:</a:t>
            </a:r>
          </a:p>
          <a:p>
            <a:pPr marL="800100" lvl="1" indent="-342900">
              <a:lnSpc>
                <a:spcPct val="107000"/>
              </a:lnSpc>
              <a:spcAft>
                <a:spcPts val="800"/>
              </a:spcAft>
              <a:buFont typeface="HelveticaNeue-Roman"/>
              <a:buAutoNum type="alphaLcParenR"/>
            </a:pPr>
            <a:r>
              <a:rPr lang="en-CA" sz="2600" dirty="0">
                <a:solidFill>
                  <a:srgbClr val="002060"/>
                </a:solidFill>
                <a:effectLst/>
                <a:latin typeface="HelveticaNeue-Roman"/>
                <a:ea typeface="Calibri" panose="020F0502020204030204" pitchFamily="34" charset="0"/>
                <a:cs typeface="HelveticaNeue-Roman"/>
              </a:rPr>
              <a:t>Money given to each individual must be </a:t>
            </a:r>
            <a:r>
              <a:rPr lang="en-CA" sz="2600" u="sng" dirty="0">
                <a:solidFill>
                  <a:srgbClr val="002060"/>
                </a:solidFill>
                <a:effectLst/>
                <a:latin typeface="HelveticaNeue-Roman"/>
                <a:ea typeface="Calibri" panose="020F0502020204030204" pitchFamily="34" charset="0"/>
                <a:cs typeface="HelveticaNeue-Roman"/>
              </a:rPr>
              <a:t>vocation-related</a:t>
            </a:r>
            <a:r>
              <a:rPr lang="en-CA" sz="2600" dirty="0">
                <a:solidFill>
                  <a:srgbClr val="002060"/>
                </a:solidFill>
                <a:effectLst/>
                <a:latin typeface="HelveticaNeue-Roman"/>
                <a:ea typeface="Calibri" panose="020F0502020204030204" pitchFamily="34" charset="0"/>
                <a:cs typeface="HelveticaNeue-Roman"/>
              </a:rPr>
              <a:t>, donated between July 1 and June 30 within the fraternal year applied for and must amount to at least </a:t>
            </a:r>
            <a:r>
              <a:rPr lang="en-CA" sz="2600" b="1" dirty="0">
                <a:solidFill>
                  <a:srgbClr val="002060"/>
                </a:solidFill>
                <a:effectLst/>
                <a:latin typeface="HelveticaNeue-Bold"/>
                <a:ea typeface="Calibri" panose="020F0502020204030204" pitchFamily="34" charset="0"/>
                <a:cs typeface="HelveticaNeue-Bold"/>
              </a:rPr>
              <a:t>$500 per individual.</a:t>
            </a:r>
            <a:endParaRPr lang="en-CA" sz="2600" dirty="0">
              <a:effectLst/>
              <a:latin typeface="Calibri" panose="020F0502020204030204" pitchFamily="34" charset="0"/>
              <a:ea typeface="Calibri" panose="020F0502020204030204" pitchFamily="34" charset="0"/>
              <a:cs typeface="HelveticaNeue-Roman"/>
            </a:endParaRPr>
          </a:p>
          <a:p>
            <a:pPr marL="457200" indent="-228600">
              <a:lnSpc>
                <a:spcPct val="107000"/>
              </a:lnSpc>
              <a:spcAft>
                <a:spcPts val="800"/>
              </a:spcAft>
            </a:pPr>
            <a:r>
              <a:rPr lang="en-CA" sz="2600" dirty="0">
                <a:solidFill>
                  <a:srgbClr val="002060"/>
                </a:solidFill>
                <a:effectLst/>
                <a:latin typeface="HelveticaNeue-Roman"/>
                <a:ea typeface="Calibri" panose="020F0502020204030204" pitchFamily="34" charset="0"/>
                <a:cs typeface="HelveticaNeue-Roman"/>
              </a:rPr>
              <a:t>b) 	The money must have been given to an </a:t>
            </a:r>
            <a:r>
              <a:rPr lang="en-CA" sz="2600" b="1" dirty="0">
                <a:solidFill>
                  <a:srgbClr val="002060"/>
                </a:solidFill>
                <a:effectLst/>
                <a:latin typeface="HelveticaNeue-Bold"/>
                <a:ea typeface="Calibri" panose="020F0502020204030204" pitchFamily="34" charset="0"/>
                <a:cs typeface="HelveticaNeue-Bold"/>
              </a:rPr>
              <a:t>individual </a:t>
            </a:r>
            <a:r>
              <a:rPr lang="en-CA" sz="2600" dirty="0">
                <a:solidFill>
                  <a:srgbClr val="002060"/>
                </a:solidFill>
                <a:effectLst/>
                <a:latin typeface="HelveticaNeue-Roman"/>
                <a:ea typeface="Calibri" panose="020F0502020204030204" pitchFamily="34" charset="0"/>
                <a:cs typeface="HelveticaNeue-Roman"/>
              </a:rPr>
              <a:t>and NOT to an institution or fund.</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pPr>
            <a:r>
              <a:rPr lang="en-CA" sz="2600" dirty="0">
                <a:solidFill>
                  <a:srgbClr val="002060"/>
                </a:solidFill>
                <a:effectLst/>
                <a:latin typeface="HelveticaNeue-Roman"/>
                <a:ea typeface="Calibri" panose="020F0502020204030204" pitchFamily="34" charset="0"/>
                <a:cs typeface="HelveticaNeue-Roman"/>
              </a:rPr>
              <a:t>c) 	Money must be given to a seminarian, postulant or novice only.</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07000"/>
              </a:lnSpc>
              <a:spcAft>
                <a:spcPts val="800"/>
              </a:spcAft>
            </a:pPr>
            <a:r>
              <a:rPr lang="en-CA" sz="2600" dirty="0">
                <a:solidFill>
                  <a:srgbClr val="002060"/>
                </a:solidFill>
                <a:effectLst/>
                <a:latin typeface="HelveticaNeue-Roman"/>
                <a:ea typeface="Calibri" panose="020F0502020204030204" pitchFamily="34" charset="0"/>
                <a:cs typeface="HelveticaNeue-Roman"/>
              </a:rPr>
              <a:t>d) 	The money must be paid with a check drawn on the council account.</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228600">
              <a:lnSpc>
                <a:spcPct val="107000"/>
              </a:lnSpc>
              <a:spcAft>
                <a:spcPts val="800"/>
              </a:spcAft>
            </a:pPr>
            <a:r>
              <a:rPr lang="en-CA" sz="2600" dirty="0">
                <a:solidFill>
                  <a:srgbClr val="002060"/>
                </a:solidFill>
                <a:effectLst/>
                <a:latin typeface="HelveticaNeue-Roman"/>
                <a:ea typeface="Calibri" panose="020F0502020204030204" pitchFamily="34" charset="0"/>
                <a:cs typeface="HelveticaNeue-Roman"/>
              </a:rPr>
              <a:t>e) 	Copies of any canceled cheque(s) (both front and back sides) or other documentation </a:t>
            </a:r>
            <a:r>
              <a:rPr lang="en-CA" sz="2600" b="1" dirty="0">
                <a:solidFill>
                  <a:srgbClr val="002060"/>
                </a:solidFill>
                <a:effectLst/>
                <a:latin typeface="HelveticaNeue-Bold"/>
                <a:ea typeface="Calibri" panose="020F0502020204030204" pitchFamily="34" charset="0"/>
                <a:cs typeface="HelveticaNeue-Bold"/>
              </a:rPr>
              <a:t>must </a:t>
            </a:r>
            <a:r>
              <a:rPr lang="en-CA" sz="2600" dirty="0">
                <a:solidFill>
                  <a:srgbClr val="002060"/>
                </a:solidFill>
                <a:effectLst/>
                <a:latin typeface="HelveticaNeue-Roman"/>
                <a:ea typeface="Calibri" panose="020F0502020204030204" pitchFamily="34" charset="0"/>
                <a:cs typeface="HelveticaNeue-Roman"/>
              </a:rPr>
              <a:t>be attached to this application. </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pic>
        <p:nvPicPr>
          <p:cNvPr id="4" name="Picture 3" descr="Logo&#10;&#10;Description automatically generated">
            <a:extLst>
              <a:ext uri="{FF2B5EF4-FFF2-40B4-BE49-F238E27FC236}">
                <a16:creationId xmlns:a16="http://schemas.microsoft.com/office/drawing/2014/main" id="{A97454D8-8DF3-9873-440B-016A8086A6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2890" y="180830"/>
            <a:ext cx="1252909" cy="1252909"/>
          </a:xfrm>
          <a:prstGeom prst="rect">
            <a:avLst/>
          </a:prstGeom>
        </p:spPr>
      </p:pic>
      <p:pic>
        <p:nvPicPr>
          <p:cNvPr id="5" name="Picture 4" descr="Logo&#10;&#10;Description automatically generated">
            <a:extLst>
              <a:ext uri="{FF2B5EF4-FFF2-40B4-BE49-F238E27FC236}">
                <a16:creationId xmlns:a16="http://schemas.microsoft.com/office/drawing/2014/main" id="{5D2C23B2-C6A5-3A8A-741D-1BF21C96B3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7989" y="359324"/>
            <a:ext cx="1252909" cy="927328"/>
          </a:xfrm>
          <a:prstGeom prst="rect">
            <a:avLst/>
          </a:prstGeom>
        </p:spPr>
      </p:pic>
    </p:spTree>
    <p:extLst>
      <p:ext uri="{BB962C8B-B14F-4D97-AF65-F5344CB8AC3E}">
        <p14:creationId xmlns:p14="http://schemas.microsoft.com/office/powerpoint/2010/main" val="291726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C8C9-F7AA-4A8D-94B9-96D8CE92671F}"/>
              </a:ext>
            </a:extLst>
          </p:cNvPr>
          <p:cNvSpPr>
            <a:spLocks noGrp="1"/>
          </p:cNvSpPr>
          <p:nvPr>
            <p:ph type="title"/>
          </p:nvPr>
        </p:nvSpPr>
        <p:spPr/>
        <p:txBody>
          <a:bodyPr/>
          <a:lstStyle/>
          <a:p>
            <a:r>
              <a:rPr lang="en-US" dirty="0">
                <a:solidFill>
                  <a:srgbClr val="002060"/>
                </a:solidFill>
              </a:rPr>
              <a:t>RSVP</a:t>
            </a:r>
            <a:endParaRPr lang="en-CA" dirty="0">
              <a:solidFill>
                <a:srgbClr val="002060"/>
              </a:solidFill>
            </a:endParaRPr>
          </a:p>
        </p:txBody>
      </p:sp>
      <p:pic>
        <p:nvPicPr>
          <p:cNvPr id="8" name="Content Placeholder 7" descr="Table&#10;&#10;Description automatically generated">
            <a:hlinkClick r:id="rId2"/>
            <a:extLst>
              <a:ext uri="{FF2B5EF4-FFF2-40B4-BE49-F238E27FC236}">
                <a16:creationId xmlns:a16="http://schemas.microsoft.com/office/drawing/2014/main" id="{127117FC-C0A2-585C-1176-A9B0CF8421C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3070" y="1338944"/>
            <a:ext cx="4072152" cy="5269844"/>
          </a:xfrm>
        </p:spPr>
      </p:pic>
      <p:pic>
        <p:nvPicPr>
          <p:cNvPr id="4" name="Picture 3" descr="Logo&#10;&#10;Description automatically generated">
            <a:extLst>
              <a:ext uri="{FF2B5EF4-FFF2-40B4-BE49-F238E27FC236}">
                <a16:creationId xmlns:a16="http://schemas.microsoft.com/office/drawing/2014/main" id="{B4253031-0D72-281A-850B-C5873B45F8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0039" y="180830"/>
            <a:ext cx="1158113" cy="1158113"/>
          </a:xfrm>
          <a:prstGeom prst="rect">
            <a:avLst/>
          </a:prstGeom>
        </p:spPr>
      </p:pic>
      <p:pic>
        <p:nvPicPr>
          <p:cNvPr id="5" name="Picture 4" descr="Logo&#10;&#10;Description automatically generated">
            <a:extLst>
              <a:ext uri="{FF2B5EF4-FFF2-40B4-BE49-F238E27FC236}">
                <a16:creationId xmlns:a16="http://schemas.microsoft.com/office/drawing/2014/main" id="{1FC40D9A-B8B2-6D62-4AC4-C4C5C92C8B7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32854" y="359324"/>
            <a:ext cx="1158113" cy="857165"/>
          </a:xfrm>
          <a:prstGeom prst="rect">
            <a:avLst/>
          </a:prstGeom>
        </p:spPr>
      </p:pic>
      <p:pic>
        <p:nvPicPr>
          <p:cNvPr id="9" name="Content Placeholder 7">
            <a:hlinkClick r:id="rId2"/>
            <a:extLst>
              <a:ext uri="{FF2B5EF4-FFF2-40B4-BE49-F238E27FC236}">
                <a16:creationId xmlns:a16="http://schemas.microsoft.com/office/drawing/2014/main" id="{F62FEED0-1116-4D27-A44F-6F0A60587BC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6096000" y="1283396"/>
            <a:ext cx="4072152" cy="5269843"/>
          </a:xfrm>
          <a:prstGeom prst="rect">
            <a:avLst/>
          </a:prstGeom>
        </p:spPr>
      </p:pic>
    </p:spTree>
    <p:extLst>
      <p:ext uri="{BB962C8B-B14F-4D97-AF65-F5344CB8AC3E}">
        <p14:creationId xmlns:p14="http://schemas.microsoft.com/office/powerpoint/2010/main" val="996172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31224-3C89-44F7-9B2F-E2153FA6B290}"/>
              </a:ext>
            </a:extLst>
          </p:cNvPr>
          <p:cNvSpPr>
            <a:spLocks noGrp="1"/>
          </p:cNvSpPr>
          <p:nvPr>
            <p:ph type="title"/>
          </p:nvPr>
        </p:nvSpPr>
        <p:spPr/>
        <p:txBody>
          <a:bodyPr/>
          <a:lstStyle/>
          <a:p>
            <a:r>
              <a:rPr lang="en-US" dirty="0">
                <a:solidFill>
                  <a:srgbClr val="002060"/>
                </a:solidFill>
              </a:rPr>
              <a:t>RSVP</a:t>
            </a:r>
            <a:endParaRPr lang="en-CA" dirty="0">
              <a:solidFill>
                <a:srgbClr val="002060"/>
              </a:solidFill>
            </a:endParaRPr>
          </a:p>
        </p:txBody>
      </p:sp>
      <p:sp>
        <p:nvSpPr>
          <p:cNvPr id="3" name="Content Placeholder 2">
            <a:extLst>
              <a:ext uri="{FF2B5EF4-FFF2-40B4-BE49-F238E27FC236}">
                <a16:creationId xmlns:a16="http://schemas.microsoft.com/office/drawing/2014/main" id="{21FD06D7-443C-4F3D-BF55-9A940FE6D704}"/>
              </a:ext>
            </a:extLst>
          </p:cNvPr>
          <p:cNvSpPr>
            <a:spLocks noGrp="1"/>
          </p:cNvSpPr>
          <p:nvPr>
            <p:ph idx="1"/>
          </p:nvPr>
        </p:nvSpPr>
        <p:spPr/>
        <p:txBody>
          <a:bodyPr>
            <a:normAutofit/>
          </a:bodyPr>
          <a:lstStyle/>
          <a:p>
            <a:pPr marL="0" indent="0">
              <a:lnSpc>
                <a:spcPct val="107000"/>
              </a:lnSpc>
              <a:spcAft>
                <a:spcPts val="800"/>
              </a:spcAft>
              <a:buNone/>
            </a:pPr>
            <a:r>
              <a:rPr lang="en-CA" sz="2400" dirty="0">
                <a:solidFill>
                  <a:srgbClr val="002060"/>
                </a:solidFill>
                <a:effectLst/>
                <a:latin typeface="HelveticaNeue-Roman"/>
                <a:ea typeface="Calibri" panose="020F0502020204030204" pitchFamily="34" charset="0"/>
                <a:cs typeface="HelveticaNeue-Roman"/>
              </a:rPr>
              <a:t>For More Information Contact:</a:t>
            </a:r>
            <a:endParaRPr lang="en-CA"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nSpc>
                <a:spcPct val="107000"/>
              </a:lnSpc>
              <a:spcAft>
                <a:spcPts val="800"/>
              </a:spcAft>
              <a:buNone/>
            </a:pPr>
            <a:r>
              <a:rPr lang="en-CA" dirty="0">
                <a:solidFill>
                  <a:srgbClr val="002060"/>
                </a:solidFill>
                <a:effectLst/>
                <a:latin typeface="HelveticaNeue-Roman"/>
                <a:ea typeface="Calibri" panose="020F0502020204030204" pitchFamily="34" charset="0"/>
                <a:cs typeface="HelveticaNeue-Roman"/>
              </a:rPr>
              <a:t>	</a:t>
            </a:r>
            <a:r>
              <a:rPr lang="en-CA" b="1" dirty="0">
                <a:solidFill>
                  <a:srgbClr val="002060"/>
                </a:solidFill>
                <a:effectLst/>
                <a:latin typeface="Arial" panose="020B0604020202020204" pitchFamily="34" charset="0"/>
                <a:ea typeface="Calibri" panose="020F0502020204030204" pitchFamily="34" charset="0"/>
                <a:cs typeface="Arial" panose="020B0604020202020204" pitchFamily="34" charset="0"/>
              </a:rPr>
              <a:t>Jerry Hayes</a:t>
            </a:r>
          </a:p>
          <a:p>
            <a:pPr marL="0" indent="0">
              <a:lnSpc>
                <a:spcPct val="107000"/>
              </a:lnSpc>
              <a:spcAft>
                <a:spcPts val="800"/>
              </a:spcAft>
              <a:buNone/>
            </a:pPr>
            <a:r>
              <a:rPr lang="en-CA" sz="2400" dirty="0">
                <a:solidFill>
                  <a:srgbClr val="002060"/>
                </a:solidFill>
                <a:effectLst/>
                <a:latin typeface="Arial" panose="020B0604020202020204" pitchFamily="34" charset="0"/>
                <a:ea typeface="Calibri" panose="020F0502020204030204" pitchFamily="34" charset="0"/>
                <a:cs typeface="Arial" panose="020B0604020202020204" pitchFamily="34" charset="0"/>
              </a:rPr>
              <a:t>	Membership Information/Communication Director</a:t>
            </a:r>
          </a:p>
          <a:p>
            <a:pPr marL="0" indent="0">
              <a:lnSpc>
                <a:spcPct val="107000"/>
              </a:lnSpc>
              <a:spcAft>
                <a:spcPts val="800"/>
              </a:spcAft>
              <a:buNone/>
            </a:pPr>
            <a:r>
              <a:rPr lang="en-CA" sz="2400" dirty="0">
                <a:solidFill>
                  <a:srgbClr val="002060"/>
                </a:solidFill>
                <a:effectLst/>
                <a:latin typeface="Arial" panose="020B0604020202020204" pitchFamily="34" charset="0"/>
                <a:ea typeface="Calibri" panose="020F0502020204030204" pitchFamily="34" charset="0"/>
                <a:cs typeface="Arial" panose="020B0604020202020204" pitchFamily="34" charset="0"/>
              </a:rPr>
              <a:t>	416-499-2141 or 647-515-2141</a:t>
            </a:r>
          </a:p>
          <a:p>
            <a:pPr marL="0" indent="0">
              <a:buNone/>
            </a:pPr>
            <a:r>
              <a:rPr lang="en-CA" sz="2400" dirty="0"/>
              <a:t>            	</a:t>
            </a:r>
            <a:r>
              <a:rPr lang="en-CA" sz="2400" dirty="0">
                <a:solidFill>
                  <a:srgbClr val="0563C1"/>
                </a:solidFill>
                <a:effectLst/>
                <a:latin typeface="HelveticaNeue-Roman"/>
                <a:ea typeface="Calibri" panose="020F0502020204030204" pitchFamily="34" charset="0"/>
                <a:cs typeface="HelveticaNeue-Roman"/>
                <a:hlinkClick r:id="rId2"/>
              </a:rPr>
              <a:t>jerryhayes@bell.net</a:t>
            </a:r>
            <a:endParaRPr lang="en-CA" sz="2400" dirty="0">
              <a:solidFill>
                <a:srgbClr val="0563C1"/>
              </a:solidFill>
              <a:effectLst/>
              <a:latin typeface="HelveticaNeue-Roman"/>
              <a:ea typeface="Calibri" panose="020F0502020204030204" pitchFamily="34" charset="0"/>
              <a:cs typeface="HelveticaNeue-Roman"/>
            </a:endParaRPr>
          </a:p>
          <a:p>
            <a:pPr marL="0" indent="0">
              <a:buNone/>
            </a:pPr>
            <a:r>
              <a:rPr lang="en-CA" sz="2400" dirty="0">
                <a:solidFill>
                  <a:srgbClr val="0563C1"/>
                </a:solidFill>
                <a:latin typeface="HelveticaNeue-Roman"/>
                <a:ea typeface="Calibri" panose="020F0502020204030204" pitchFamily="34" charset="0"/>
                <a:cs typeface="Times New Roman" panose="02020603050405020304" pitchFamily="18" charset="0"/>
              </a:rPr>
              <a:t>	</a:t>
            </a:r>
            <a:r>
              <a:rPr lang="en-CA" sz="2400" dirty="0">
                <a:solidFill>
                  <a:srgbClr val="0563C1"/>
                </a:solidFill>
                <a:latin typeface="HelveticaNeue-Roman"/>
                <a:ea typeface="Calibri" panose="020F0502020204030204" pitchFamily="34" charset="0"/>
                <a:cs typeface="Times New Roman" panose="02020603050405020304" pitchFamily="18" charset="0"/>
                <a:hlinkClick r:id="rId3"/>
              </a:rPr>
              <a:t>communicationdirector@ontariokofc.ca</a:t>
            </a:r>
            <a:endParaRPr lang="en-CA" sz="2400" dirty="0">
              <a:solidFill>
                <a:srgbClr val="0563C1"/>
              </a:solidFill>
              <a:latin typeface="HelveticaNeue-Roman"/>
              <a:ea typeface="Calibri" panose="020F0502020204030204" pitchFamily="34" charset="0"/>
              <a:cs typeface="Times New Roman" panose="02020603050405020304" pitchFamily="18" charset="0"/>
            </a:endParaRPr>
          </a:p>
          <a:p>
            <a:pPr marL="0" indent="0">
              <a:buNone/>
            </a:pPr>
            <a:r>
              <a:rPr lang="en-CA" sz="2400" dirty="0">
                <a:solidFill>
                  <a:srgbClr val="0563C1"/>
                </a:solidFill>
                <a:latin typeface="HelveticaNeue-Roman"/>
                <a:ea typeface="Calibri" panose="020F0502020204030204" pitchFamily="34" charset="0"/>
                <a:cs typeface="Times New Roman" panose="02020603050405020304" pitchFamily="18" charset="0"/>
              </a:rPr>
              <a:t>	</a:t>
            </a:r>
            <a:r>
              <a:rPr lang="en-CA" sz="2400" dirty="0">
                <a:solidFill>
                  <a:srgbClr val="0563C1"/>
                </a:solidFill>
                <a:latin typeface="HelveticaNeue-Roman"/>
                <a:ea typeface="Calibri" panose="020F0502020204030204" pitchFamily="34" charset="0"/>
                <a:cs typeface="Times New Roman" panose="02020603050405020304" pitchFamily="18" charset="0"/>
                <a:hlinkClick r:id="rId4"/>
              </a:rPr>
              <a:t>www.ontariokofc.ca</a:t>
            </a:r>
            <a:endParaRPr lang="en-CA" sz="2400" dirty="0">
              <a:solidFill>
                <a:srgbClr val="0563C1"/>
              </a:solidFill>
              <a:latin typeface="HelveticaNeue-Roman"/>
              <a:ea typeface="Calibri" panose="020F0502020204030204" pitchFamily="34" charset="0"/>
              <a:cs typeface="Times New Roman" panose="02020603050405020304" pitchFamily="18" charset="0"/>
            </a:endParaRPr>
          </a:p>
          <a:p>
            <a:pPr marL="0" indent="0">
              <a:buNone/>
            </a:pPr>
            <a:endParaRPr lang="en-CA" sz="2400" dirty="0">
              <a:solidFill>
                <a:srgbClr val="0563C1"/>
              </a:solidFill>
              <a:latin typeface="HelveticaNeue-Roman"/>
              <a:ea typeface="Calibri" panose="020F0502020204030204" pitchFamily="34" charset="0"/>
              <a:cs typeface="Times New Roman" panose="02020603050405020304" pitchFamily="18" charset="0"/>
            </a:endParaRPr>
          </a:p>
          <a:p>
            <a:pPr marL="0" indent="0">
              <a:buNone/>
            </a:pP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2400" dirty="0"/>
          </a:p>
        </p:txBody>
      </p:sp>
      <p:pic>
        <p:nvPicPr>
          <p:cNvPr id="4" name="Picture 3" descr="Logo&#10;&#10;Description automatically generated">
            <a:extLst>
              <a:ext uri="{FF2B5EF4-FFF2-40B4-BE49-F238E27FC236}">
                <a16:creationId xmlns:a16="http://schemas.microsoft.com/office/drawing/2014/main" id="{8F1CFA4C-5CFE-DAD2-8FF2-4E080EDEA3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78303" y="180830"/>
            <a:ext cx="1266016" cy="1266016"/>
          </a:xfrm>
          <a:prstGeom prst="rect">
            <a:avLst/>
          </a:prstGeom>
        </p:spPr>
      </p:pic>
      <p:pic>
        <p:nvPicPr>
          <p:cNvPr id="5" name="Picture 4" descr="Logo&#10;&#10;Description automatically generated">
            <a:extLst>
              <a:ext uri="{FF2B5EF4-FFF2-40B4-BE49-F238E27FC236}">
                <a16:creationId xmlns:a16="http://schemas.microsoft.com/office/drawing/2014/main" id="{A585B492-C1A0-6600-DE0C-1822FF2167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88203" y="359324"/>
            <a:ext cx="1266016" cy="937029"/>
          </a:xfrm>
          <a:prstGeom prst="rect">
            <a:avLst/>
          </a:prstGeom>
        </p:spPr>
      </p:pic>
    </p:spTree>
    <p:extLst>
      <p:ext uri="{BB962C8B-B14F-4D97-AF65-F5344CB8AC3E}">
        <p14:creationId xmlns:p14="http://schemas.microsoft.com/office/powerpoint/2010/main" val="2922883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523</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HelveticaNeue-Bold</vt:lpstr>
      <vt:lpstr>HelveticaNeue-Roman</vt:lpstr>
      <vt:lpstr>Symbol</vt:lpstr>
      <vt:lpstr>Office Theme</vt:lpstr>
      <vt:lpstr>R.S.V.P.</vt:lpstr>
      <vt:lpstr>RSVP</vt:lpstr>
      <vt:lpstr>RSVP</vt:lpstr>
      <vt:lpstr>Cont. Qualifications: </vt:lpstr>
      <vt:lpstr>RSVP</vt:lpstr>
      <vt:lpstr>RSVP</vt:lpstr>
      <vt:lpstr>RSVP</vt:lpstr>
      <vt:lpstr>RSVP</vt:lpstr>
      <vt:lpstr>RSVP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R.S.V.P.</dc:title>
  <dc:creator>Jerry Hayes</dc:creator>
  <cp:lastModifiedBy>Jerry Hayes</cp:lastModifiedBy>
  <cp:revision>15</cp:revision>
  <dcterms:created xsi:type="dcterms:W3CDTF">2021-11-23T17:03:27Z</dcterms:created>
  <dcterms:modified xsi:type="dcterms:W3CDTF">2022-06-15T14:59:45Z</dcterms:modified>
</cp:coreProperties>
</file>