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6" r:id="rId1"/>
  </p:sldMasterIdLst>
  <p:notesMasterIdLst>
    <p:notesMasterId r:id="rId18"/>
  </p:notesMasterIdLst>
  <p:sldIdLst>
    <p:sldId id="256" r:id="rId2"/>
    <p:sldId id="270" r:id="rId3"/>
    <p:sldId id="257" r:id="rId4"/>
    <p:sldId id="258" r:id="rId5"/>
    <p:sldId id="259" r:id="rId6"/>
    <p:sldId id="260" r:id="rId7"/>
    <p:sldId id="261" r:id="rId8"/>
    <p:sldId id="262" r:id="rId9"/>
    <p:sldId id="263" r:id="rId10"/>
    <p:sldId id="264" r:id="rId11"/>
    <p:sldId id="265" r:id="rId12"/>
    <p:sldId id="267" r:id="rId13"/>
    <p:sldId id="266" r:id="rId14"/>
    <p:sldId id="268" r:id="rId15"/>
    <p:sldId id="271" r:id="rId16"/>
    <p:sldId id="26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0" autoAdjust="0"/>
    <p:restoredTop sz="91230" autoAdjust="0"/>
  </p:normalViewPr>
  <p:slideViewPr>
    <p:cSldViewPr snapToGrid="0">
      <p:cViewPr varScale="1">
        <p:scale>
          <a:sx n="100" d="100"/>
          <a:sy n="100" d="100"/>
        </p:scale>
        <p:origin x="33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FC54CC-82E2-4EC4-945F-4ACCC438610E}" type="datetimeFigureOut">
              <a:rPr lang="en-US" smtClean="0"/>
              <a:t>7/13/2022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15CAEC-6411-4223-9DD1-FA8A7BC46CAD}" type="slidenum">
              <a:rPr lang="en-US" smtClean="0"/>
              <a:t>‹#›</a:t>
            </a:fld>
            <a:endParaRPr lang="en-US"/>
          </a:p>
        </p:txBody>
      </p:sp>
    </p:spTree>
    <p:extLst>
      <p:ext uri="{BB962C8B-B14F-4D97-AF65-F5344CB8AC3E}">
        <p14:creationId xmlns:p14="http://schemas.microsoft.com/office/powerpoint/2010/main" val="4254452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15CAEC-6411-4223-9DD1-FA8A7BC46CAD}" type="slidenum">
              <a:rPr lang="en-US" smtClean="0"/>
              <a:t>3</a:t>
            </a:fld>
            <a:endParaRPr lang="en-US"/>
          </a:p>
        </p:txBody>
      </p:sp>
    </p:spTree>
    <p:extLst>
      <p:ext uri="{BB962C8B-B14F-4D97-AF65-F5344CB8AC3E}">
        <p14:creationId xmlns:p14="http://schemas.microsoft.com/office/powerpoint/2010/main" val="2479547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15CAEC-6411-4223-9DD1-FA8A7BC46CAD}" type="slidenum">
              <a:rPr lang="en-US" smtClean="0"/>
              <a:t>6</a:t>
            </a:fld>
            <a:endParaRPr lang="en-US"/>
          </a:p>
        </p:txBody>
      </p:sp>
    </p:spTree>
    <p:extLst>
      <p:ext uri="{BB962C8B-B14F-4D97-AF65-F5344CB8AC3E}">
        <p14:creationId xmlns:p14="http://schemas.microsoft.com/office/powerpoint/2010/main" val="334817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completely logged in to your state email account, you will be directed to the main page with a “Good morning” or “Good afternoon”.</a:t>
            </a:r>
          </a:p>
          <a:p>
            <a:r>
              <a:rPr lang="en-US" dirty="0"/>
              <a:t>To check emails, send or receive emails, you need to click the “outlook” app.</a:t>
            </a:r>
          </a:p>
          <a:p>
            <a:r>
              <a:rPr lang="en-US" dirty="0"/>
              <a:t>If you want to see all the apps included in this account, you can click “All apps”.</a:t>
            </a:r>
          </a:p>
          <a:p>
            <a:endParaRPr lang="en-US" dirty="0"/>
          </a:p>
        </p:txBody>
      </p:sp>
      <p:sp>
        <p:nvSpPr>
          <p:cNvPr id="4" name="Slide Number Placeholder 3"/>
          <p:cNvSpPr>
            <a:spLocks noGrp="1"/>
          </p:cNvSpPr>
          <p:nvPr>
            <p:ph type="sldNum" sz="quarter" idx="5"/>
          </p:nvPr>
        </p:nvSpPr>
        <p:spPr/>
        <p:txBody>
          <a:bodyPr/>
          <a:lstStyle/>
          <a:p>
            <a:fld id="{7615CAEC-6411-4223-9DD1-FA8A7BC46CAD}" type="slidenum">
              <a:rPr lang="en-US" smtClean="0"/>
              <a:t>9</a:t>
            </a:fld>
            <a:endParaRPr lang="en-US"/>
          </a:p>
        </p:txBody>
      </p:sp>
    </p:spTree>
    <p:extLst>
      <p:ext uri="{BB962C8B-B14F-4D97-AF65-F5344CB8AC3E}">
        <p14:creationId xmlns:p14="http://schemas.microsoft.com/office/powerpoint/2010/main" val="990585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Microsoft Teams is included in your generic/state email account. You can use this app to set up a virtual meeting with your council.</a:t>
            </a:r>
          </a:p>
          <a:p>
            <a:r>
              <a:rPr lang="en-US" dirty="0"/>
              <a:t>You can download the Microsoft Teams app and install it in your desktop.</a:t>
            </a:r>
          </a:p>
          <a:p>
            <a:r>
              <a:rPr lang="en-US" dirty="0"/>
              <a:t>Watch the video training to learn about Microsoft teams. </a:t>
            </a:r>
          </a:p>
        </p:txBody>
      </p:sp>
      <p:sp>
        <p:nvSpPr>
          <p:cNvPr id="4" name="Slide Number Placeholder 3"/>
          <p:cNvSpPr>
            <a:spLocks noGrp="1"/>
          </p:cNvSpPr>
          <p:nvPr>
            <p:ph type="sldNum" sz="quarter" idx="5"/>
          </p:nvPr>
        </p:nvSpPr>
        <p:spPr/>
        <p:txBody>
          <a:bodyPr/>
          <a:lstStyle/>
          <a:p>
            <a:fld id="{7615CAEC-6411-4223-9DD1-FA8A7BC46CAD}" type="slidenum">
              <a:rPr lang="en-US" smtClean="0"/>
              <a:t>15</a:t>
            </a:fld>
            <a:endParaRPr lang="en-US"/>
          </a:p>
        </p:txBody>
      </p:sp>
    </p:spTree>
    <p:extLst>
      <p:ext uri="{BB962C8B-B14F-4D97-AF65-F5344CB8AC3E}">
        <p14:creationId xmlns:p14="http://schemas.microsoft.com/office/powerpoint/2010/main" val="3506332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D7ED19D-52DB-4A5D-9DC7-2EE26B37255B}" type="datetimeFigureOut">
              <a:rPr lang="en-US" smtClean="0"/>
              <a:t>7/13/2022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59EB7-A6B6-41B4-A5C0-6C9B4ABDEE00}"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9359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8D7ED19D-52DB-4A5D-9DC7-2EE26B37255B}" type="datetimeFigureOut">
              <a:rPr lang="en-US" smtClean="0"/>
              <a:t>7/13/2022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E59EB7-A6B6-41B4-A5C0-6C9B4ABDEE00}" type="slidenum">
              <a:rPr lang="en-US" smtClean="0"/>
              <a:t>‹#›</a:t>
            </a:fld>
            <a:endParaRPr lang="en-US"/>
          </a:p>
        </p:txBody>
      </p:sp>
    </p:spTree>
    <p:extLst>
      <p:ext uri="{BB962C8B-B14F-4D97-AF65-F5344CB8AC3E}">
        <p14:creationId xmlns:p14="http://schemas.microsoft.com/office/powerpoint/2010/main" val="2217701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7ED19D-52DB-4A5D-9DC7-2EE26B37255B}" type="datetimeFigureOut">
              <a:rPr lang="en-US" smtClean="0"/>
              <a:t>7/13/2022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59EB7-A6B6-41B4-A5C0-6C9B4ABDEE00}" type="slidenum">
              <a:rPr lang="en-US" smtClean="0"/>
              <a:t>‹#›</a:t>
            </a:fld>
            <a:endParaRPr lang="en-US"/>
          </a:p>
        </p:txBody>
      </p:sp>
    </p:spTree>
    <p:extLst>
      <p:ext uri="{BB962C8B-B14F-4D97-AF65-F5344CB8AC3E}">
        <p14:creationId xmlns:p14="http://schemas.microsoft.com/office/powerpoint/2010/main" val="1967080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7ED19D-52DB-4A5D-9DC7-2EE26B37255B}" type="datetimeFigureOut">
              <a:rPr lang="en-US" smtClean="0"/>
              <a:t>7/13/2022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59EB7-A6B6-41B4-A5C0-6C9B4ABDEE00}"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669611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7ED19D-52DB-4A5D-9DC7-2EE26B37255B}" type="datetimeFigureOut">
              <a:rPr lang="en-US" smtClean="0"/>
              <a:t>7/13/2022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59EB7-A6B6-41B4-A5C0-6C9B4ABDEE00}" type="slidenum">
              <a:rPr lang="en-US" smtClean="0"/>
              <a:t>‹#›</a:t>
            </a:fld>
            <a:endParaRPr lang="en-US"/>
          </a:p>
        </p:txBody>
      </p:sp>
    </p:spTree>
    <p:extLst>
      <p:ext uri="{BB962C8B-B14F-4D97-AF65-F5344CB8AC3E}">
        <p14:creationId xmlns:p14="http://schemas.microsoft.com/office/powerpoint/2010/main" val="1456259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7ED19D-52DB-4A5D-9DC7-2EE26B37255B}" type="datetimeFigureOut">
              <a:rPr lang="en-US" smtClean="0"/>
              <a:t>7/13/2022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59EB7-A6B6-41B4-A5C0-6C9B4ABDEE00}"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186108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7ED19D-52DB-4A5D-9DC7-2EE26B37255B}" type="datetimeFigureOut">
              <a:rPr lang="en-US" smtClean="0"/>
              <a:t>7/13/2022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59EB7-A6B6-41B4-A5C0-6C9B4ABDEE00}" type="slidenum">
              <a:rPr lang="en-US" smtClean="0"/>
              <a:t>‹#›</a:t>
            </a:fld>
            <a:endParaRPr lang="en-US"/>
          </a:p>
        </p:txBody>
      </p:sp>
    </p:spTree>
    <p:extLst>
      <p:ext uri="{BB962C8B-B14F-4D97-AF65-F5344CB8AC3E}">
        <p14:creationId xmlns:p14="http://schemas.microsoft.com/office/powerpoint/2010/main" val="3943486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7ED19D-52DB-4A5D-9DC7-2EE26B37255B}" type="datetimeFigureOut">
              <a:rPr lang="en-US" smtClean="0"/>
              <a:t>7/13/2022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59EB7-A6B6-41B4-A5C0-6C9B4ABDEE00}" type="slidenum">
              <a:rPr lang="en-US" smtClean="0"/>
              <a:t>‹#›</a:t>
            </a:fld>
            <a:endParaRPr lang="en-US"/>
          </a:p>
        </p:txBody>
      </p:sp>
    </p:spTree>
    <p:extLst>
      <p:ext uri="{BB962C8B-B14F-4D97-AF65-F5344CB8AC3E}">
        <p14:creationId xmlns:p14="http://schemas.microsoft.com/office/powerpoint/2010/main" val="27099589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7ED19D-52DB-4A5D-9DC7-2EE26B37255B}" type="datetimeFigureOut">
              <a:rPr lang="en-US" smtClean="0"/>
              <a:t>7/13/2022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59EB7-A6B6-41B4-A5C0-6C9B4ABDEE00}" type="slidenum">
              <a:rPr lang="en-US" smtClean="0"/>
              <a:t>‹#›</a:t>
            </a:fld>
            <a:endParaRPr lang="en-US"/>
          </a:p>
        </p:txBody>
      </p:sp>
    </p:spTree>
    <p:extLst>
      <p:ext uri="{BB962C8B-B14F-4D97-AF65-F5344CB8AC3E}">
        <p14:creationId xmlns:p14="http://schemas.microsoft.com/office/powerpoint/2010/main" val="1838944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7ED19D-52DB-4A5D-9DC7-2EE26B37255B}" type="datetimeFigureOut">
              <a:rPr lang="en-US" smtClean="0"/>
              <a:t>7/13/2022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59EB7-A6B6-41B4-A5C0-6C9B4ABDEE00}" type="slidenum">
              <a:rPr lang="en-US" smtClean="0"/>
              <a:t>‹#›</a:t>
            </a:fld>
            <a:endParaRPr lang="en-US"/>
          </a:p>
        </p:txBody>
      </p:sp>
    </p:spTree>
    <p:extLst>
      <p:ext uri="{BB962C8B-B14F-4D97-AF65-F5344CB8AC3E}">
        <p14:creationId xmlns:p14="http://schemas.microsoft.com/office/powerpoint/2010/main" val="3251382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7ED19D-52DB-4A5D-9DC7-2EE26B37255B}" type="datetimeFigureOut">
              <a:rPr lang="en-US" smtClean="0"/>
              <a:t>7/13/2022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59EB7-A6B6-41B4-A5C0-6C9B4ABDEE00}" type="slidenum">
              <a:rPr lang="en-US" smtClean="0"/>
              <a:t>‹#›</a:t>
            </a:fld>
            <a:endParaRPr lang="en-US"/>
          </a:p>
        </p:txBody>
      </p:sp>
    </p:spTree>
    <p:extLst>
      <p:ext uri="{BB962C8B-B14F-4D97-AF65-F5344CB8AC3E}">
        <p14:creationId xmlns:p14="http://schemas.microsoft.com/office/powerpoint/2010/main" val="3213089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D7ED19D-52DB-4A5D-9DC7-2EE26B37255B}" type="datetimeFigureOut">
              <a:rPr lang="en-US" smtClean="0"/>
              <a:t>7/13/2022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E59EB7-A6B6-41B4-A5C0-6C9B4ABDEE00}" type="slidenum">
              <a:rPr lang="en-US" smtClean="0"/>
              <a:t>‹#›</a:t>
            </a:fld>
            <a:endParaRPr lang="en-US"/>
          </a:p>
        </p:txBody>
      </p:sp>
    </p:spTree>
    <p:extLst>
      <p:ext uri="{BB962C8B-B14F-4D97-AF65-F5344CB8AC3E}">
        <p14:creationId xmlns:p14="http://schemas.microsoft.com/office/powerpoint/2010/main" val="1058765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7ED19D-52DB-4A5D-9DC7-2EE26B37255B}" type="datetimeFigureOut">
              <a:rPr lang="en-US" smtClean="0"/>
              <a:t>7/13/2022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E59EB7-A6B6-41B4-A5C0-6C9B4ABDEE00}" type="slidenum">
              <a:rPr lang="en-US" smtClean="0"/>
              <a:t>‹#›</a:t>
            </a:fld>
            <a:endParaRPr lang="en-US"/>
          </a:p>
        </p:txBody>
      </p:sp>
    </p:spTree>
    <p:extLst>
      <p:ext uri="{BB962C8B-B14F-4D97-AF65-F5344CB8AC3E}">
        <p14:creationId xmlns:p14="http://schemas.microsoft.com/office/powerpoint/2010/main" val="3773679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D7ED19D-52DB-4A5D-9DC7-2EE26B37255B}" type="datetimeFigureOut">
              <a:rPr lang="en-US" smtClean="0"/>
              <a:t>7/13/2022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E59EB7-A6B6-41B4-A5C0-6C9B4ABDEE00}" type="slidenum">
              <a:rPr lang="en-US" smtClean="0"/>
              <a:t>‹#›</a:t>
            </a:fld>
            <a:endParaRPr lang="en-US"/>
          </a:p>
        </p:txBody>
      </p:sp>
    </p:spTree>
    <p:extLst>
      <p:ext uri="{BB962C8B-B14F-4D97-AF65-F5344CB8AC3E}">
        <p14:creationId xmlns:p14="http://schemas.microsoft.com/office/powerpoint/2010/main" val="4036479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7ED19D-52DB-4A5D-9DC7-2EE26B37255B}" type="datetimeFigureOut">
              <a:rPr lang="en-US" smtClean="0"/>
              <a:t>7/13/2022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E59EB7-A6B6-41B4-A5C0-6C9B4ABDEE00}" type="slidenum">
              <a:rPr lang="en-US" smtClean="0"/>
              <a:t>‹#›</a:t>
            </a:fld>
            <a:endParaRPr lang="en-US"/>
          </a:p>
        </p:txBody>
      </p:sp>
    </p:spTree>
    <p:extLst>
      <p:ext uri="{BB962C8B-B14F-4D97-AF65-F5344CB8AC3E}">
        <p14:creationId xmlns:p14="http://schemas.microsoft.com/office/powerpoint/2010/main" val="4182773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7ED19D-52DB-4A5D-9DC7-2EE26B37255B}" type="datetimeFigureOut">
              <a:rPr lang="en-US" smtClean="0"/>
              <a:t>7/13/2022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E59EB7-A6B6-41B4-A5C0-6C9B4ABDEE00}" type="slidenum">
              <a:rPr lang="en-US" smtClean="0"/>
              <a:t>‹#›</a:t>
            </a:fld>
            <a:endParaRPr lang="en-US"/>
          </a:p>
        </p:txBody>
      </p:sp>
    </p:spTree>
    <p:extLst>
      <p:ext uri="{BB962C8B-B14F-4D97-AF65-F5344CB8AC3E}">
        <p14:creationId xmlns:p14="http://schemas.microsoft.com/office/powerpoint/2010/main" val="1521118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7ED19D-52DB-4A5D-9DC7-2EE26B37255B}" type="datetimeFigureOut">
              <a:rPr lang="en-US" smtClean="0"/>
              <a:t>7/13/2022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E59EB7-A6B6-41B4-A5C0-6C9B4ABDEE00}" type="slidenum">
              <a:rPr lang="en-US" smtClean="0"/>
              <a:t>‹#›</a:t>
            </a:fld>
            <a:endParaRPr lang="en-US"/>
          </a:p>
        </p:txBody>
      </p:sp>
    </p:spTree>
    <p:extLst>
      <p:ext uri="{BB962C8B-B14F-4D97-AF65-F5344CB8AC3E}">
        <p14:creationId xmlns:p14="http://schemas.microsoft.com/office/powerpoint/2010/main" val="1665823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8D7ED19D-52DB-4A5D-9DC7-2EE26B37255B}" type="datetimeFigureOut">
              <a:rPr lang="en-US" smtClean="0"/>
              <a:t>7/13/2022</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E5E59EB7-A6B6-41B4-A5C0-6C9B4ABDEE00}" type="slidenum">
              <a:rPr lang="en-US" smtClean="0"/>
              <a:t>‹#›</a:t>
            </a:fld>
            <a:endParaRPr lang="en-US"/>
          </a:p>
        </p:txBody>
      </p:sp>
    </p:spTree>
    <p:extLst>
      <p:ext uri="{BB962C8B-B14F-4D97-AF65-F5344CB8AC3E}">
        <p14:creationId xmlns:p14="http://schemas.microsoft.com/office/powerpoint/2010/main" val="1857022080"/>
      </p:ext>
    </p:extLst>
  </p:cSld>
  <p:clrMap bg1="dk1" tx1="lt1" bg2="dk2" tx2="lt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 id="2147483968" r:id="rId12"/>
    <p:sldLayoutId id="2147483969" r:id="rId13"/>
    <p:sldLayoutId id="2147483970" r:id="rId14"/>
    <p:sldLayoutId id="2147483971" r:id="rId15"/>
    <p:sldLayoutId id="2147483972" r:id="rId16"/>
    <p:sldLayoutId id="2147483973"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ani@ontariokofc.ca" TargetMode="Externa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hyperlink" Target="mailto:anna@ontariokofc.ca" TargetMode="External"/><Relationship Id="rId5" Type="http://schemas.openxmlformats.org/officeDocument/2006/relationships/hyperlink" Target="mailto:stateoffice@ontariokofc.ca" TargetMode="External"/><Relationship Id="rId4" Type="http://schemas.openxmlformats.org/officeDocument/2006/relationships/hyperlink" Target="mailto:mario@ontariokofc.ca"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support.microsoft.com/en-us/office/microsoft-teams-video-training-4f108e54-240b-4351-8084-b1089f0d21d7?wt.mc_id=otc_hom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mailto:gk@ontariokofc.ca"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xxxx@ontariokofc.ca"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hyperlink" Target="mailto:GK1234@ontariokofc.c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hyperlink" Target="https://office.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mailto:FSxxxx@ontariokofc.ca" TargetMode="External"/><Relationship Id="rId2" Type="http://schemas.openxmlformats.org/officeDocument/2006/relationships/hyperlink" Target="mailto:GKxxxx@ontariokofc.ca"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hyperlink" Target="mailto:DDxx@ontariokofc.c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A34D5-9EDA-4AD7-8E42-FF6CC1FA0805}"/>
              </a:ext>
            </a:extLst>
          </p:cNvPr>
          <p:cNvSpPr>
            <a:spLocks noGrp="1"/>
          </p:cNvSpPr>
          <p:nvPr>
            <p:ph type="ctrTitle"/>
          </p:nvPr>
        </p:nvSpPr>
        <p:spPr>
          <a:xfrm>
            <a:off x="1742873" y="508000"/>
            <a:ext cx="9008254" cy="2886004"/>
          </a:xfrm>
        </p:spPr>
        <p:txBody>
          <a:bodyPr anchor="ctr">
            <a:normAutofit/>
          </a:bodyPr>
          <a:lstStyle/>
          <a:p>
            <a:r>
              <a:rPr lang="en-US" sz="6000" b="1" i="1" dirty="0">
                <a:solidFill>
                  <a:schemeClr val="bg1"/>
                </a:solidFill>
              </a:rPr>
              <a:t>Ontario State KofC</a:t>
            </a:r>
            <a:br>
              <a:rPr lang="en-US" sz="6000" b="1" i="1" dirty="0">
                <a:solidFill>
                  <a:schemeClr val="bg1"/>
                </a:solidFill>
              </a:rPr>
            </a:br>
            <a:r>
              <a:rPr lang="en-US" sz="6000" b="1" i="1" dirty="0">
                <a:solidFill>
                  <a:schemeClr val="bg1"/>
                </a:solidFill>
              </a:rPr>
              <a:t>GENERIC E-MAIL</a:t>
            </a:r>
          </a:p>
        </p:txBody>
      </p:sp>
      <p:sp>
        <p:nvSpPr>
          <p:cNvPr id="3" name="Subtitle 2">
            <a:extLst>
              <a:ext uri="{FF2B5EF4-FFF2-40B4-BE49-F238E27FC236}">
                <a16:creationId xmlns:a16="http://schemas.microsoft.com/office/drawing/2014/main" id="{8CB167D2-CBD7-403E-9FD1-0A4F47A064E5}"/>
              </a:ext>
            </a:extLst>
          </p:cNvPr>
          <p:cNvSpPr>
            <a:spLocks noGrp="1"/>
          </p:cNvSpPr>
          <p:nvPr>
            <p:ph type="subTitle" idx="1"/>
          </p:nvPr>
        </p:nvSpPr>
        <p:spPr>
          <a:xfrm>
            <a:off x="1794165" y="3979956"/>
            <a:ext cx="8956962" cy="1126283"/>
          </a:xfrm>
        </p:spPr>
        <p:txBody>
          <a:bodyPr anchor="ctr">
            <a:noAutofit/>
          </a:bodyPr>
          <a:lstStyle/>
          <a:p>
            <a:r>
              <a:rPr lang="en-US" sz="4000" b="1" dirty="0">
                <a:solidFill>
                  <a:schemeClr val="bg1"/>
                </a:solidFill>
              </a:rPr>
              <a:t>LOG – IN and SET UP a permanent password</a:t>
            </a:r>
          </a:p>
          <a:p>
            <a:r>
              <a:rPr lang="en-US" sz="4000" b="1" dirty="0">
                <a:solidFill>
                  <a:schemeClr val="bg1"/>
                </a:solidFill>
              </a:rPr>
              <a:t>(It only takes 6 steps to do this process.)</a:t>
            </a:r>
          </a:p>
          <a:p>
            <a:r>
              <a:rPr lang="en-US" sz="2000" b="1" dirty="0">
                <a:solidFill>
                  <a:schemeClr val="bg1"/>
                </a:solidFill>
              </a:rPr>
              <a:t>UPDATED July 5, 2022</a:t>
            </a:r>
          </a:p>
        </p:txBody>
      </p:sp>
    </p:spTree>
    <p:extLst>
      <p:ext uri="{BB962C8B-B14F-4D97-AF65-F5344CB8AC3E}">
        <p14:creationId xmlns:p14="http://schemas.microsoft.com/office/powerpoint/2010/main" val="3318109394"/>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482F24D-4D65-4D7A-9555-24CECCFA312B}"/>
              </a:ext>
            </a:extLst>
          </p:cNvPr>
          <p:cNvPicPr>
            <a:picLocks noGrp="1" noChangeAspect="1"/>
          </p:cNvPicPr>
          <p:nvPr>
            <p:ph idx="1"/>
          </p:nvPr>
        </p:nvPicPr>
        <p:blipFill>
          <a:blip r:embed="rId2"/>
          <a:stretch>
            <a:fillRect/>
          </a:stretch>
        </p:blipFill>
        <p:spPr>
          <a:xfrm>
            <a:off x="2025756" y="590972"/>
            <a:ext cx="9718378" cy="6073987"/>
          </a:xfrm>
          <a:prstGeom prst="rect">
            <a:avLst/>
          </a:prstGeom>
        </p:spPr>
      </p:pic>
      <p:sp>
        <p:nvSpPr>
          <p:cNvPr id="6" name="Arrow: Right 5">
            <a:extLst>
              <a:ext uri="{FF2B5EF4-FFF2-40B4-BE49-F238E27FC236}">
                <a16:creationId xmlns:a16="http://schemas.microsoft.com/office/drawing/2014/main" id="{22F44157-F699-478C-9A0B-1020E8113AC0}"/>
              </a:ext>
            </a:extLst>
          </p:cNvPr>
          <p:cNvSpPr/>
          <p:nvPr/>
        </p:nvSpPr>
        <p:spPr>
          <a:xfrm>
            <a:off x="5953760" y="1775695"/>
            <a:ext cx="3114581" cy="605841"/>
          </a:xfrm>
          <a:prstGeom prst="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Click X to close this box</a:t>
            </a:r>
          </a:p>
        </p:txBody>
      </p:sp>
    </p:spTree>
    <p:extLst>
      <p:ext uri="{BB962C8B-B14F-4D97-AF65-F5344CB8AC3E}">
        <p14:creationId xmlns:p14="http://schemas.microsoft.com/office/powerpoint/2010/main" val="1297415342"/>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9128609-20AC-4D80-920C-E1C0A45F104E}"/>
              </a:ext>
            </a:extLst>
          </p:cNvPr>
          <p:cNvPicPr>
            <a:picLocks noGrp="1" noChangeAspect="1"/>
          </p:cNvPicPr>
          <p:nvPr>
            <p:ph idx="1"/>
          </p:nvPr>
        </p:nvPicPr>
        <p:blipFill>
          <a:blip r:embed="rId2"/>
          <a:stretch>
            <a:fillRect/>
          </a:stretch>
        </p:blipFill>
        <p:spPr>
          <a:xfrm>
            <a:off x="1319356" y="534829"/>
            <a:ext cx="10421437" cy="5859198"/>
          </a:xfrm>
          <a:prstGeom prst="rect">
            <a:avLst/>
          </a:prstGeom>
        </p:spPr>
      </p:pic>
      <p:sp>
        <p:nvSpPr>
          <p:cNvPr id="7" name="Rectangle 6">
            <a:extLst>
              <a:ext uri="{FF2B5EF4-FFF2-40B4-BE49-F238E27FC236}">
                <a16:creationId xmlns:a16="http://schemas.microsoft.com/office/drawing/2014/main" id="{7D7F27F6-0AF2-4229-92E5-998CE6E77811}"/>
              </a:ext>
            </a:extLst>
          </p:cNvPr>
          <p:cNvSpPr/>
          <p:nvPr/>
        </p:nvSpPr>
        <p:spPr>
          <a:xfrm>
            <a:off x="1401032" y="2689012"/>
            <a:ext cx="1084782" cy="311573"/>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7EB2AE9-F1AA-45B2-BD8B-8F87EC7D8286}"/>
              </a:ext>
            </a:extLst>
          </p:cNvPr>
          <p:cNvSpPr/>
          <p:nvPr/>
        </p:nvSpPr>
        <p:spPr>
          <a:xfrm>
            <a:off x="2932854" y="1983212"/>
            <a:ext cx="2621280" cy="4133108"/>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6551710"/>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90DE625-4158-4DAE-A136-8ED30901A58F}"/>
              </a:ext>
            </a:extLst>
          </p:cNvPr>
          <p:cNvPicPr>
            <a:picLocks noGrp="1" noChangeAspect="1"/>
          </p:cNvPicPr>
          <p:nvPr>
            <p:ph idx="1"/>
          </p:nvPr>
        </p:nvPicPr>
        <p:blipFill>
          <a:blip r:embed="rId2"/>
          <a:stretch>
            <a:fillRect/>
          </a:stretch>
        </p:blipFill>
        <p:spPr>
          <a:xfrm>
            <a:off x="596054" y="266714"/>
            <a:ext cx="11249172" cy="6324572"/>
          </a:xfrm>
          <a:prstGeom prst="rect">
            <a:avLst/>
          </a:prstGeom>
        </p:spPr>
      </p:pic>
      <p:sp>
        <p:nvSpPr>
          <p:cNvPr id="2" name="Oval 1">
            <a:extLst>
              <a:ext uri="{FF2B5EF4-FFF2-40B4-BE49-F238E27FC236}">
                <a16:creationId xmlns:a16="http://schemas.microsoft.com/office/drawing/2014/main" id="{20027EF6-A137-4167-9339-90F60B39BE09}"/>
              </a:ext>
            </a:extLst>
          </p:cNvPr>
          <p:cNvSpPr/>
          <p:nvPr/>
        </p:nvSpPr>
        <p:spPr>
          <a:xfrm>
            <a:off x="9265919" y="1557867"/>
            <a:ext cx="2579307" cy="193345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EE66DCF-C8E2-4D4F-BF75-5CD2F31BE962}"/>
              </a:ext>
            </a:extLst>
          </p:cNvPr>
          <p:cNvSpPr txBox="1"/>
          <p:nvPr/>
        </p:nvSpPr>
        <p:spPr>
          <a:xfrm>
            <a:off x="6303382" y="1459991"/>
            <a:ext cx="2644014" cy="2031325"/>
          </a:xfrm>
          <a:prstGeom prst="rect">
            <a:avLst/>
          </a:prstGeom>
          <a:solidFill>
            <a:srgbClr val="FFFF00"/>
          </a:solidFill>
        </p:spPr>
        <p:txBody>
          <a:bodyPr wrap="square" rtlCol="0">
            <a:spAutoFit/>
          </a:bodyPr>
          <a:lstStyle/>
          <a:p>
            <a:pPr algn="r"/>
            <a:r>
              <a:rPr lang="en-US" b="1" dirty="0">
                <a:solidFill>
                  <a:schemeClr val="bg1"/>
                </a:solidFill>
              </a:rPr>
              <a:t>Click and it will show the account details of the email address. For DD it will appear </a:t>
            </a:r>
          </a:p>
          <a:p>
            <a:pPr algn="r"/>
            <a:r>
              <a:rPr lang="en-US" b="1" dirty="0">
                <a:solidFill>
                  <a:schemeClr val="bg1"/>
                </a:solidFill>
              </a:rPr>
              <a:t>D9 inside the circle, </a:t>
            </a:r>
          </a:p>
          <a:p>
            <a:pPr algn="r"/>
            <a:r>
              <a:rPr lang="en-US" b="1" dirty="0">
                <a:solidFill>
                  <a:schemeClr val="bg1"/>
                </a:solidFill>
              </a:rPr>
              <a:t>District Deputy 99</a:t>
            </a:r>
          </a:p>
          <a:p>
            <a:pPr algn="r"/>
            <a:r>
              <a:rPr lang="en-US" b="1" dirty="0">
                <a:solidFill>
                  <a:schemeClr val="bg1"/>
                </a:solidFill>
              </a:rPr>
              <a:t>DD99@ontariokofc.ca </a:t>
            </a:r>
          </a:p>
        </p:txBody>
      </p:sp>
      <p:sp>
        <p:nvSpPr>
          <p:cNvPr id="7" name="Rectangle 6">
            <a:extLst>
              <a:ext uri="{FF2B5EF4-FFF2-40B4-BE49-F238E27FC236}">
                <a16:creationId xmlns:a16="http://schemas.microsoft.com/office/drawing/2014/main" id="{30D55966-61AA-4F89-B316-84114240BEA5}"/>
              </a:ext>
            </a:extLst>
          </p:cNvPr>
          <p:cNvSpPr/>
          <p:nvPr/>
        </p:nvSpPr>
        <p:spPr>
          <a:xfrm>
            <a:off x="11331787" y="873760"/>
            <a:ext cx="513439" cy="4126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n>
                <a:solidFill>
                  <a:srgbClr val="FF0000"/>
                </a:solidFill>
              </a:ln>
              <a:noFill/>
            </a:endParaRPr>
          </a:p>
        </p:txBody>
      </p:sp>
      <p:sp>
        <p:nvSpPr>
          <p:cNvPr id="3" name="Arrow: Left-Up 2">
            <a:extLst>
              <a:ext uri="{FF2B5EF4-FFF2-40B4-BE49-F238E27FC236}">
                <a16:creationId xmlns:a16="http://schemas.microsoft.com/office/drawing/2014/main" id="{93B3BBD0-BB23-48EF-9C77-DD448B4ECBC6}"/>
              </a:ext>
            </a:extLst>
          </p:cNvPr>
          <p:cNvSpPr/>
          <p:nvPr/>
        </p:nvSpPr>
        <p:spPr>
          <a:xfrm rot="10800000">
            <a:off x="7667411" y="944979"/>
            <a:ext cx="3569547" cy="515011"/>
          </a:xfrm>
          <a:prstGeom prst="lef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449221667"/>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13" name="Content Placeholder 12">
            <a:extLst>
              <a:ext uri="{FF2B5EF4-FFF2-40B4-BE49-F238E27FC236}">
                <a16:creationId xmlns:a16="http://schemas.microsoft.com/office/drawing/2014/main" id="{7730CDD0-7B92-4572-809A-03A1D4C2D935}"/>
              </a:ext>
            </a:extLst>
          </p:cNvPr>
          <p:cNvPicPr>
            <a:picLocks noGrp="1" noChangeAspect="1"/>
          </p:cNvPicPr>
          <p:nvPr>
            <p:ph idx="1"/>
          </p:nvPr>
        </p:nvPicPr>
        <p:blipFill>
          <a:blip r:embed="rId2"/>
          <a:stretch>
            <a:fillRect/>
          </a:stretch>
        </p:blipFill>
        <p:spPr>
          <a:xfrm>
            <a:off x="3156129" y="1077051"/>
            <a:ext cx="8830553" cy="4964762"/>
          </a:xfrm>
          <a:prstGeom prst="rect">
            <a:avLst/>
          </a:prstGeom>
        </p:spPr>
      </p:pic>
      <p:sp>
        <p:nvSpPr>
          <p:cNvPr id="14" name="Arrow: Right 13">
            <a:extLst>
              <a:ext uri="{FF2B5EF4-FFF2-40B4-BE49-F238E27FC236}">
                <a16:creationId xmlns:a16="http://schemas.microsoft.com/office/drawing/2014/main" id="{DF3F34CF-3B54-46B6-8314-04EB23ABA441}"/>
              </a:ext>
            </a:extLst>
          </p:cNvPr>
          <p:cNvSpPr/>
          <p:nvPr/>
        </p:nvSpPr>
        <p:spPr>
          <a:xfrm rot="10800000">
            <a:off x="7340552" y="1828471"/>
            <a:ext cx="742950" cy="342900"/>
          </a:xfrm>
          <a:prstGeom prst="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E53CB70-FC98-4469-A849-B8C187068F20}"/>
              </a:ext>
            </a:extLst>
          </p:cNvPr>
          <p:cNvSpPr txBox="1"/>
          <p:nvPr/>
        </p:nvSpPr>
        <p:spPr>
          <a:xfrm>
            <a:off x="7432398" y="2225308"/>
            <a:ext cx="4213013" cy="461665"/>
          </a:xfrm>
          <a:prstGeom prst="rect">
            <a:avLst/>
          </a:prstGeom>
          <a:noFill/>
        </p:spPr>
        <p:txBody>
          <a:bodyPr wrap="square" rtlCol="0">
            <a:spAutoFit/>
          </a:bodyPr>
          <a:lstStyle/>
          <a:p>
            <a:r>
              <a:rPr lang="en-US" sz="1200" b="1" dirty="0">
                <a:hlinkClick r:id="rId3"/>
              </a:rPr>
              <a:t>ani@ontariokofc.ca</a:t>
            </a:r>
            <a:r>
              <a:rPr lang="en-US" sz="1200" b="1" dirty="0"/>
              <a:t> o </a:t>
            </a:r>
            <a:r>
              <a:rPr lang="en-US" sz="1200" b="1" dirty="0">
                <a:hlinkClick r:id="rId4"/>
              </a:rPr>
              <a:t>mario@ontariokofc.ca</a:t>
            </a:r>
            <a:r>
              <a:rPr lang="en-US" sz="1200" b="1" dirty="0"/>
              <a:t> </a:t>
            </a:r>
            <a:r>
              <a:rPr lang="en-US" sz="1200" b="1" dirty="0">
                <a:solidFill>
                  <a:schemeClr val="bg1"/>
                </a:solidFill>
              </a:rPr>
              <a:t>or </a:t>
            </a:r>
          </a:p>
          <a:p>
            <a:r>
              <a:rPr lang="en-US" sz="1200" b="1" dirty="0">
                <a:hlinkClick r:id="rId5"/>
              </a:rPr>
              <a:t>stateoffice@ontariokofc.ca</a:t>
            </a:r>
            <a:r>
              <a:rPr lang="en-US" sz="1200" b="1" dirty="0"/>
              <a:t> or </a:t>
            </a:r>
            <a:r>
              <a:rPr lang="en-US" sz="1200" b="1" dirty="0">
                <a:hlinkClick r:id="rId6"/>
              </a:rPr>
              <a:t>anna@ontariokofc.ca</a:t>
            </a:r>
            <a:r>
              <a:rPr lang="en-US" sz="1200" b="1" dirty="0"/>
              <a:t>   </a:t>
            </a:r>
          </a:p>
        </p:txBody>
      </p:sp>
      <p:sp>
        <p:nvSpPr>
          <p:cNvPr id="16" name="TextBox 15">
            <a:extLst>
              <a:ext uri="{FF2B5EF4-FFF2-40B4-BE49-F238E27FC236}">
                <a16:creationId xmlns:a16="http://schemas.microsoft.com/office/drawing/2014/main" id="{432447F8-4364-40DC-8980-CD813C6E5EDB}"/>
              </a:ext>
            </a:extLst>
          </p:cNvPr>
          <p:cNvSpPr txBox="1"/>
          <p:nvPr/>
        </p:nvSpPr>
        <p:spPr>
          <a:xfrm>
            <a:off x="6195163" y="2672737"/>
            <a:ext cx="915635" cy="276999"/>
          </a:xfrm>
          <a:prstGeom prst="rect">
            <a:avLst/>
          </a:prstGeom>
          <a:noFill/>
        </p:spPr>
        <p:txBody>
          <a:bodyPr wrap="none" rtlCol="0">
            <a:spAutoFit/>
          </a:bodyPr>
          <a:lstStyle/>
          <a:p>
            <a:r>
              <a:rPr lang="en-US" sz="1200" dirty="0"/>
              <a:t>Test email</a:t>
            </a:r>
          </a:p>
        </p:txBody>
      </p:sp>
      <p:sp>
        <p:nvSpPr>
          <p:cNvPr id="20" name="Arrow: Right 19">
            <a:extLst>
              <a:ext uri="{FF2B5EF4-FFF2-40B4-BE49-F238E27FC236}">
                <a16:creationId xmlns:a16="http://schemas.microsoft.com/office/drawing/2014/main" id="{34F25776-D39D-45CE-98A5-4F6D1DD12D4A}"/>
              </a:ext>
            </a:extLst>
          </p:cNvPr>
          <p:cNvSpPr/>
          <p:nvPr/>
        </p:nvSpPr>
        <p:spPr>
          <a:xfrm rot="5400000">
            <a:off x="6739323" y="4687837"/>
            <a:ext cx="742950" cy="342900"/>
          </a:xfrm>
          <a:prstGeom prst="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7" name="TextBox 16">
            <a:extLst>
              <a:ext uri="{FF2B5EF4-FFF2-40B4-BE49-F238E27FC236}">
                <a16:creationId xmlns:a16="http://schemas.microsoft.com/office/drawing/2014/main" id="{93540491-720C-4FF0-BD69-F096A37CC7B5}"/>
              </a:ext>
            </a:extLst>
          </p:cNvPr>
          <p:cNvSpPr txBox="1"/>
          <p:nvPr/>
        </p:nvSpPr>
        <p:spPr>
          <a:xfrm>
            <a:off x="7162377" y="4686630"/>
            <a:ext cx="1404552" cy="323165"/>
          </a:xfrm>
          <a:prstGeom prst="rect">
            <a:avLst/>
          </a:prstGeom>
          <a:noFill/>
        </p:spPr>
        <p:txBody>
          <a:bodyPr wrap="none" rtlCol="0">
            <a:spAutoFit/>
          </a:bodyPr>
          <a:lstStyle/>
          <a:p>
            <a:r>
              <a:rPr lang="en-US" sz="1500" b="1" dirty="0">
                <a:solidFill>
                  <a:schemeClr val="bg1"/>
                </a:solidFill>
                <a:highlight>
                  <a:srgbClr val="FFFF00"/>
                </a:highlight>
              </a:rPr>
              <a:t>Click to send</a:t>
            </a:r>
          </a:p>
        </p:txBody>
      </p:sp>
      <p:sp>
        <p:nvSpPr>
          <p:cNvPr id="18" name="Oval 17">
            <a:extLst>
              <a:ext uri="{FF2B5EF4-FFF2-40B4-BE49-F238E27FC236}">
                <a16:creationId xmlns:a16="http://schemas.microsoft.com/office/drawing/2014/main" id="{FB22D74A-C6F0-4F74-82E8-9AAAA93CE3D4}"/>
              </a:ext>
            </a:extLst>
          </p:cNvPr>
          <p:cNvSpPr/>
          <p:nvPr/>
        </p:nvSpPr>
        <p:spPr>
          <a:xfrm>
            <a:off x="6840414" y="1849876"/>
            <a:ext cx="489245" cy="32973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B2467F1-119D-4DE3-B194-609587B942A1}"/>
              </a:ext>
            </a:extLst>
          </p:cNvPr>
          <p:cNvSpPr txBox="1"/>
          <p:nvPr/>
        </p:nvSpPr>
        <p:spPr>
          <a:xfrm>
            <a:off x="170801" y="405271"/>
            <a:ext cx="3158902" cy="2339102"/>
          </a:xfrm>
          <a:prstGeom prst="rect">
            <a:avLst/>
          </a:prstGeom>
          <a:noFill/>
          <a:ln w="57150">
            <a:noFill/>
          </a:ln>
        </p:spPr>
        <p:txBody>
          <a:bodyPr wrap="square" rtlCol="0">
            <a:spAutoFit/>
          </a:bodyPr>
          <a:lstStyle/>
          <a:p>
            <a:r>
              <a:rPr lang="en-US" sz="4000" b="1" dirty="0"/>
              <a:t> </a:t>
            </a:r>
            <a:r>
              <a:rPr lang="en-US" sz="6600" b="1" dirty="0">
                <a:solidFill>
                  <a:schemeClr val="bg1"/>
                </a:solidFill>
              </a:rPr>
              <a:t>STEP 6</a:t>
            </a:r>
          </a:p>
          <a:p>
            <a:r>
              <a:rPr lang="en-US" sz="4000" b="1" dirty="0">
                <a:solidFill>
                  <a:schemeClr val="bg1"/>
                </a:solidFill>
              </a:rPr>
              <a:t> Send a </a:t>
            </a:r>
          </a:p>
          <a:p>
            <a:r>
              <a:rPr lang="en-US" sz="4000" b="1" dirty="0">
                <a:solidFill>
                  <a:schemeClr val="bg1"/>
                </a:solidFill>
                <a:highlight>
                  <a:srgbClr val="FFFF00"/>
                </a:highlight>
              </a:rPr>
              <a:t>“</a:t>
            </a:r>
            <a:r>
              <a:rPr lang="en-US" sz="4000" b="1" u="sng" dirty="0">
                <a:solidFill>
                  <a:schemeClr val="bg1"/>
                </a:solidFill>
                <a:highlight>
                  <a:srgbClr val="FFFF00"/>
                </a:highlight>
              </a:rPr>
              <a:t>test email</a:t>
            </a:r>
            <a:r>
              <a:rPr lang="en-US" sz="4000" b="1" dirty="0">
                <a:solidFill>
                  <a:schemeClr val="bg1"/>
                </a:solidFill>
                <a:highlight>
                  <a:srgbClr val="FFFF00"/>
                </a:highlight>
              </a:rPr>
              <a:t>”</a:t>
            </a:r>
            <a:endParaRPr lang="en-US" sz="4000" b="1" u="sng" dirty="0">
              <a:solidFill>
                <a:schemeClr val="bg1"/>
              </a:solidFill>
              <a:highlight>
                <a:srgbClr val="FFFF00"/>
              </a:highlight>
            </a:endParaRPr>
          </a:p>
        </p:txBody>
      </p:sp>
    </p:spTree>
    <p:extLst>
      <p:ext uri="{BB962C8B-B14F-4D97-AF65-F5344CB8AC3E}">
        <p14:creationId xmlns:p14="http://schemas.microsoft.com/office/powerpoint/2010/main" val="1102465369"/>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DA695BF-BA77-4FC5-9DB5-106E1CE2A9D0}"/>
              </a:ext>
            </a:extLst>
          </p:cNvPr>
          <p:cNvPicPr>
            <a:picLocks noGrp="1" noChangeAspect="1"/>
          </p:cNvPicPr>
          <p:nvPr>
            <p:ph idx="1"/>
          </p:nvPr>
        </p:nvPicPr>
        <p:blipFill>
          <a:blip r:embed="rId2"/>
          <a:stretch>
            <a:fillRect/>
          </a:stretch>
        </p:blipFill>
        <p:spPr>
          <a:xfrm>
            <a:off x="5111419" y="242958"/>
            <a:ext cx="6756704" cy="3798792"/>
          </a:xfrm>
          <a:prstGeom prst="rect">
            <a:avLst/>
          </a:prstGeom>
        </p:spPr>
      </p:pic>
      <p:pic>
        <p:nvPicPr>
          <p:cNvPr id="7" name="Picture 6">
            <a:extLst>
              <a:ext uri="{FF2B5EF4-FFF2-40B4-BE49-F238E27FC236}">
                <a16:creationId xmlns:a16="http://schemas.microsoft.com/office/drawing/2014/main" id="{8B8CC9E9-1206-4B97-B346-E2B6ECF4B374}"/>
              </a:ext>
            </a:extLst>
          </p:cNvPr>
          <p:cNvPicPr>
            <a:picLocks noChangeAspect="1"/>
          </p:cNvPicPr>
          <p:nvPr/>
        </p:nvPicPr>
        <p:blipFill>
          <a:blip r:embed="rId3"/>
          <a:stretch>
            <a:fillRect/>
          </a:stretch>
        </p:blipFill>
        <p:spPr>
          <a:xfrm>
            <a:off x="1001211" y="2753969"/>
            <a:ext cx="7164225" cy="4027910"/>
          </a:xfrm>
          <a:prstGeom prst="rect">
            <a:avLst/>
          </a:prstGeom>
        </p:spPr>
      </p:pic>
      <p:sp>
        <p:nvSpPr>
          <p:cNvPr id="8" name="Oval 7">
            <a:extLst>
              <a:ext uri="{FF2B5EF4-FFF2-40B4-BE49-F238E27FC236}">
                <a16:creationId xmlns:a16="http://schemas.microsoft.com/office/drawing/2014/main" id="{5F7B43D6-075A-4053-8D30-C712E91DC45C}"/>
              </a:ext>
            </a:extLst>
          </p:cNvPr>
          <p:cNvSpPr/>
          <p:nvPr/>
        </p:nvSpPr>
        <p:spPr>
          <a:xfrm>
            <a:off x="2431627" y="3019213"/>
            <a:ext cx="677334" cy="81957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A09D59F-7DAC-4F86-8195-AE5281424CA9}"/>
              </a:ext>
            </a:extLst>
          </p:cNvPr>
          <p:cNvSpPr txBox="1"/>
          <p:nvPr/>
        </p:nvSpPr>
        <p:spPr>
          <a:xfrm>
            <a:off x="506758" y="766944"/>
            <a:ext cx="4280783" cy="923330"/>
          </a:xfrm>
          <a:prstGeom prst="rect">
            <a:avLst/>
          </a:prstGeom>
          <a:noFill/>
        </p:spPr>
        <p:txBody>
          <a:bodyPr wrap="square" rtlCol="0">
            <a:spAutoFit/>
          </a:bodyPr>
          <a:lstStyle/>
          <a:p>
            <a:r>
              <a:rPr lang="en-US" sz="2700" b="1" dirty="0">
                <a:highlight>
                  <a:srgbClr val="FFFF00"/>
                </a:highlight>
              </a:rPr>
              <a:t> </a:t>
            </a:r>
            <a:r>
              <a:rPr lang="en-US" sz="2700" b="1" dirty="0">
                <a:solidFill>
                  <a:schemeClr val="bg1"/>
                </a:solidFill>
                <a:highlight>
                  <a:srgbClr val="FFFF00"/>
                </a:highlight>
              </a:rPr>
              <a:t>How to create shortcut </a:t>
            </a:r>
          </a:p>
          <a:p>
            <a:r>
              <a:rPr lang="en-US" sz="2700" b="1" dirty="0">
                <a:solidFill>
                  <a:schemeClr val="bg1"/>
                </a:solidFill>
                <a:highlight>
                  <a:srgbClr val="FFFF00"/>
                </a:highlight>
              </a:rPr>
              <a:t> to your desktop </a:t>
            </a:r>
          </a:p>
        </p:txBody>
      </p:sp>
      <p:sp>
        <p:nvSpPr>
          <p:cNvPr id="3" name="Arrow: Right 2">
            <a:extLst>
              <a:ext uri="{FF2B5EF4-FFF2-40B4-BE49-F238E27FC236}">
                <a16:creationId xmlns:a16="http://schemas.microsoft.com/office/drawing/2014/main" id="{7B6DB844-473D-48BD-8CA5-02B73F249DE4}"/>
              </a:ext>
            </a:extLst>
          </p:cNvPr>
          <p:cNvSpPr/>
          <p:nvPr/>
        </p:nvSpPr>
        <p:spPr>
          <a:xfrm rot="16200000">
            <a:off x="7900491" y="1811293"/>
            <a:ext cx="646332" cy="555410"/>
          </a:xfrm>
          <a:prstGeom prst="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FF00"/>
                </a:solidFill>
              </a:ln>
              <a:solidFill>
                <a:srgbClr val="FFFF00"/>
              </a:solidFill>
            </a:endParaRPr>
          </a:p>
        </p:txBody>
      </p:sp>
      <p:sp>
        <p:nvSpPr>
          <p:cNvPr id="11" name="Arrow: Right 10">
            <a:extLst>
              <a:ext uri="{FF2B5EF4-FFF2-40B4-BE49-F238E27FC236}">
                <a16:creationId xmlns:a16="http://schemas.microsoft.com/office/drawing/2014/main" id="{14FC7552-54BC-4F3B-AED4-AD6AF0157BB9}"/>
              </a:ext>
            </a:extLst>
          </p:cNvPr>
          <p:cNvSpPr/>
          <p:nvPr/>
        </p:nvSpPr>
        <p:spPr>
          <a:xfrm rot="12700528">
            <a:off x="7340626" y="1144823"/>
            <a:ext cx="668765" cy="374533"/>
          </a:xfrm>
          <a:prstGeom prst="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FF00"/>
                </a:solidFill>
              </a:ln>
              <a:solidFill>
                <a:srgbClr val="FFFF00"/>
              </a:solidFill>
            </a:endParaRPr>
          </a:p>
        </p:txBody>
      </p:sp>
      <p:sp>
        <p:nvSpPr>
          <p:cNvPr id="13" name="Arrow: Right 12">
            <a:extLst>
              <a:ext uri="{FF2B5EF4-FFF2-40B4-BE49-F238E27FC236}">
                <a16:creationId xmlns:a16="http://schemas.microsoft.com/office/drawing/2014/main" id="{8CE23A32-44A1-4104-8BA9-AA3F222CF673}"/>
              </a:ext>
            </a:extLst>
          </p:cNvPr>
          <p:cNvSpPr/>
          <p:nvPr/>
        </p:nvSpPr>
        <p:spPr>
          <a:xfrm rot="12700528">
            <a:off x="6628141" y="1034446"/>
            <a:ext cx="574495" cy="278257"/>
          </a:xfrm>
          <a:prstGeom prst="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FF00"/>
                </a:solidFill>
              </a:ln>
              <a:solidFill>
                <a:srgbClr val="FFFF00"/>
              </a:solidFill>
            </a:endParaRPr>
          </a:p>
        </p:txBody>
      </p:sp>
      <p:sp>
        <p:nvSpPr>
          <p:cNvPr id="6" name="TextBox 5">
            <a:extLst>
              <a:ext uri="{FF2B5EF4-FFF2-40B4-BE49-F238E27FC236}">
                <a16:creationId xmlns:a16="http://schemas.microsoft.com/office/drawing/2014/main" id="{F44FC875-7628-4225-89F9-6C8B65F82DD9}"/>
              </a:ext>
            </a:extLst>
          </p:cNvPr>
          <p:cNvSpPr txBox="1"/>
          <p:nvPr/>
        </p:nvSpPr>
        <p:spPr>
          <a:xfrm>
            <a:off x="8451491" y="1228609"/>
            <a:ext cx="3568879" cy="553998"/>
          </a:xfrm>
          <a:prstGeom prst="rect">
            <a:avLst/>
          </a:prstGeom>
          <a:noFill/>
          <a:ln>
            <a:solidFill>
              <a:srgbClr val="FFFF00"/>
            </a:solidFill>
          </a:ln>
        </p:spPr>
        <p:txBody>
          <a:bodyPr wrap="square" rtlCol="0">
            <a:spAutoFit/>
          </a:bodyPr>
          <a:lstStyle/>
          <a:p>
            <a:r>
              <a:rPr lang="en-US" sz="1500" b="1" dirty="0">
                <a:solidFill>
                  <a:schemeClr val="bg1"/>
                </a:solidFill>
                <a:highlight>
                  <a:srgbClr val="FFFF00"/>
                </a:highlight>
              </a:rPr>
              <a:t>Click the padlock, drag and drop to your desktop</a:t>
            </a:r>
          </a:p>
        </p:txBody>
      </p:sp>
      <p:sp>
        <p:nvSpPr>
          <p:cNvPr id="5" name="Arrow: Right 4">
            <a:extLst>
              <a:ext uri="{FF2B5EF4-FFF2-40B4-BE49-F238E27FC236}">
                <a16:creationId xmlns:a16="http://schemas.microsoft.com/office/drawing/2014/main" id="{6A0AD57D-1D81-4AF1-8D46-1F88749048B4}"/>
              </a:ext>
            </a:extLst>
          </p:cNvPr>
          <p:cNvSpPr/>
          <p:nvPr/>
        </p:nvSpPr>
        <p:spPr>
          <a:xfrm>
            <a:off x="232590" y="2733437"/>
            <a:ext cx="2107750" cy="1391123"/>
          </a:xfrm>
          <a:prstGeom prst="rightArrow">
            <a:avLst/>
          </a:prstGeom>
          <a:solidFill>
            <a:srgbClr val="FFFF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bg1"/>
                </a:solidFill>
              </a:rPr>
              <a:t>Here is your outlook icon</a:t>
            </a:r>
          </a:p>
        </p:txBody>
      </p:sp>
      <p:sp>
        <p:nvSpPr>
          <p:cNvPr id="9" name="Diamond 8">
            <a:extLst>
              <a:ext uri="{FF2B5EF4-FFF2-40B4-BE49-F238E27FC236}">
                <a16:creationId xmlns:a16="http://schemas.microsoft.com/office/drawing/2014/main" id="{800F6A35-5E1E-4A97-A378-1A28DFFB3A61}"/>
              </a:ext>
            </a:extLst>
          </p:cNvPr>
          <p:cNvSpPr/>
          <p:nvPr/>
        </p:nvSpPr>
        <p:spPr>
          <a:xfrm>
            <a:off x="8086187" y="1346063"/>
            <a:ext cx="274941" cy="304801"/>
          </a:xfrm>
          <a:prstGeom prst="diamond">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67064524"/>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9EF647B2-96BE-413F-A569-94F2878D9B49}"/>
              </a:ext>
            </a:extLst>
          </p:cNvPr>
          <p:cNvSpPr>
            <a:spLocks noGrp="1"/>
          </p:cNvSpPr>
          <p:nvPr>
            <p:ph idx="1"/>
          </p:nvPr>
        </p:nvSpPr>
        <p:spPr>
          <a:xfrm>
            <a:off x="853787" y="4886689"/>
            <a:ext cx="8993331" cy="1437226"/>
          </a:xfrm>
        </p:spPr>
        <p:txBody>
          <a:bodyPr>
            <a:noAutofit/>
          </a:bodyPr>
          <a:lstStyle/>
          <a:p>
            <a:r>
              <a:rPr lang="en-CA" sz="3500" dirty="0">
                <a:hlinkClick r:id="rId3"/>
              </a:rPr>
              <a:t>Microsoft Teams video training - Office Support</a:t>
            </a:r>
            <a:r>
              <a:rPr lang="en-CA" sz="3500" dirty="0"/>
              <a:t> </a:t>
            </a:r>
            <a:endParaRPr lang="en-US" sz="3500" dirty="0"/>
          </a:p>
        </p:txBody>
      </p:sp>
      <p:sp>
        <p:nvSpPr>
          <p:cNvPr id="16" name="TextBox 15">
            <a:extLst>
              <a:ext uri="{FF2B5EF4-FFF2-40B4-BE49-F238E27FC236}">
                <a16:creationId xmlns:a16="http://schemas.microsoft.com/office/drawing/2014/main" id="{23B85182-099F-48A4-A49A-EDD621D86616}"/>
              </a:ext>
            </a:extLst>
          </p:cNvPr>
          <p:cNvSpPr txBox="1"/>
          <p:nvPr/>
        </p:nvSpPr>
        <p:spPr>
          <a:xfrm>
            <a:off x="853787" y="534085"/>
            <a:ext cx="9680863" cy="4247317"/>
          </a:xfrm>
          <a:prstGeom prst="rect">
            <a:avLst/>
          </a:prstGeom>
          <a:noFill/>
          <a:effectLst/>
        </p:spPr>
        <p:txBody>
          <a:bodyPr wrap="square" rtlCol="0">
            <a:spAutoFit/>
          </a:bodyPr>
          <a:lstStyle/>
          <a:p>
            <a:r>
              <a:rPr lang="en-US" sz="3000" b="1" i="1" dirty="0">
                <a:solidFill>
                  <a:schemeClr val="bg1"/>
                </a:solidFill>
              </a:rPr>
              <a:t>Great news! As officer of your council (Grand Knight, Financial Secretary, District Deputy, MIO’s), you can set up a virtual meeting for your council using Microsoft Teams for free! That is if you are signed-in to your generic state email account (ex. </a:t>
            </a:r>
            <a:r>
              <a:rPr lang="en-US" sz="3000" b="1" i="1" dirty="0">
                <a:solidFill>
                  <a:schemeClr val="bg1"/>
                </a:solidFill>
                <a:hlinkClick r:id="rId4">
                  <a:extLst>
                    <a:ext uri="{A12FA001-AC4F-418D-AE19-62706E023703}">
                      <ahyp:hlinkClr xmlns:ahyp="http://schemas.microsoft.com/office/drawing/2018/hyperlinkcolor" val="tx"/>
                    </a:ext>
                  </a:extLst>
                </a:hlinkClick>
              </a:rPr>
              <a:t>gk@ontariokofc.ca</a:t>
            </a:r>
            <a:r>
              <a:rPr lang="en-US" sz="3000" b="1" i="1" dirty="0">
                <a:solidFill>
                  <a:schemeClr val="bg1"/>
                </a:solidFill>
              </a:rPr>
              <a:t>).  Brothers, it is not too late for us to become tech-</a:t>
            </a:r>
            <a:r>
              <a:rPr lang="en-US" sz="3000" b="1" i="1" dirty="0" err="1">
                <a:solidFill>
                  <a:schemeClr val="bg1"/>
                </a:solidFill>
              </a:rPr>
              <a:t>savy</a:t>
            </a:r>
            <a:r>
              <a:rPr lang="en-US" sz="3000" b="1" i="1" dirty="0">
                <a:solidFill>
                  <a:schemeClr val="bg1"/>
                </a:solidFill>
              </a:rPr>
              <a:t>.  I encourage you to watch the tutorials to find out more about TEAMS. Please click the link below</a:t>
            </a:r>
            <a:r>
              <a:rPr lang="en-US" sz="3000" i="1" dirty="0">
                <a:solidFill>
                  <a:schemeClr val="bg1"/>
                </a:solidFill>
              </a:rPr>
              <a:t>.</a:t>
            </a:r>
            <a:endParaRPr lang="en-US" sz="3000" dirty="0"/>
          </a:p>
        </p:txBody>
      </p:sp>
      <p:pic>
        <p:nvPicPr>
          <p:cNvPr id="4" name="Picture 3" descr="Icon&#10;&#10;Description automatically generated">
            <a:extLst>
              <a:ext uri="{FF2B5EF4-FFF2-40B4-BE49-F238E27FC236}">
                <a16:creationId xmlns:a16="http://schemas.microsoft.com/office/drawing/2014/main" id="{DD080DF9-7F38-1EDE-215F-E703B0D495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99773" y="4503897"/>
            <a:ext cx="1669753" cy="1724256"/>
          </a:xfrm>
          <a:prstGeom prst="rect">
            <a:avLst/>
          </a:prstGeom>
        </p:spPr>
      </p:pic>
    </p:spTree>
    <p:extLst>
      <p:ext uri="{BB962C8B-B14F-4D97-AF65-F5344CB8AC3E}">
        <p14:creationId xmlns:p14="http://schemas.microsoft.com/office/powerpoint/2010/main" val="3214641505"/>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81180-9F39-477B-A95C-433D6A38FD0D}"/>
              </a:ext>
            </a:extLst>
          </p:cNvPr>
          <p:cNvSpPr>
            <a:spLocks noGrp="1"/>
          </p:cNvSpPr>
          <p:nvPr>
            <p:ph type="title"/>
          </p:nvPr>
        </p:nvSpPr>
        <p:spPr>
          <a:xfrm>
            <a:off x="5021326" y="1318591"/>
            <a:ext cx="5882201" cy="4220820"/>
          </a:xfrm>
        </p:spPr>
        <p:txBody>
          <a:bodyPr vert="horz" lIns="91440" tIns="45720" rIns="91440" bIns="45720" rtlCol="0" anchor="ctr">
            <a:normAutofit/>
          </a:bodyPr>
          <a:lstStyle/>
          <a:p>
            <a:r>
              <a:rPr lang="en-US" sz="4400" b="1" dirty="0"/>
              <a:t>Stay healthy and God bless </a:t>
            </a:r>
            <a:r>
              <a:rPr lang="en-US" sz="4400" b="1" dirty="0">
                <a:sym typeface="Wingdings" panose="05000000000000000000" pitchFamily="2" charset="2"/>
              </a:rPr>
              <a:t> </a:t>
            </a:r>
            <a:br>
              <a:rPr lang="en-US" sz="7500" b="1" dirty="0">
                <a:solidFill>
                  <a:schemeClr val="bg1"/>
                </a:solidFill>
                <a:sym typeface="Wingdings" panose="05000000000000000000" pitchFamily="2" charset="2"/>
              </a:rPr>
            </a:br>
            <a:r>
              <a:rPr lang="en-US" sz="7500" b="1" dirty="0"/>
              <a:t>THE END </a:t>
            </a:r>
          </a:p>
        </p:txBody>
      </p:sp>
    </p:spTree>
    <p:extLst>
      <p:ext uri="{BB962C8B-B14F-4D97-AF65-F5344CB8AC3E}">
        <p14:creationId xmlns:p14="http://schemas.microsoft.com/office/powerpoint/2010/main" val="104509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54B97677-B2C3-4AB9-9922-B224DE937375}"/>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687389" y="2408567"/>
            <a:ext cx="3711192" cy="2789304"/>
          </a:xfrm>
          <a:prstGeom prst="rect">
            <a:avLst/>
          </a:prstGeom>
        </p:spPr>
      </p:pic>
      <p:sp>
        <p:nvSpPr>
          <p:cNvPr id="2" name="Title 1">
            <a:extLst>
              <a:ext uri="{FF2B5EF4-FFF2-40B4-BE49-F238E27FC236}">
                <a16:creationId xmlns:a16="http://schemas.microsoft.com/office/drawing/2014/main" id="{435FAE15-E068-4FEC-9C9B-F357DE4DD1C4}"/>
              </a:ext>
            </a:extLst>
          </p:cNvPr>
          <p:cNvSpPr>
            <a:spLocks noGrp="1"/>
          </p:cNvSpPr>
          <p:nvPr>
            <p:ph type="title"/>
          </p:nvPr>
        </p:nvSpPr>
        <p:spPr>
          <a:xfrm>
            <a:off x="1716258" y="271897"/>
            <a:ext cx="9788353" cy="599780"/>
          </a:xfrm>
          <a:solidFill>
            <a:srgbClr val="0070C0"/>
          </a:solidFill>
        </p:spPr>
        <p:txBody>
          <a:bodyPr>
            <a:normAutofit fontScale="90000"/>
          </a:bodyPr>
          <a:lstStyle/>
          <a:p>
            <a:pPr algn="ctr"/>
            <a:r>
              <a:rPr lang="en-CA" sz="3000" b="1" dirty="0"/>
              <a:t>Ontario State Generic Emails: “Why it is important?”</a:t>
            </a:r>
            <a:endParaRPr lang="en-US" sz="3000" b="1" dirty="0"/>
          </a:p>
        </p:txBody>
      </p:sp>
      <p:sp>
        <p:nvSpPr>
          <p:cNvPr id="5" name="Rectangle 4">
            <a:extLst>
              <a:ext uri="{FF2B5EF4-FFF2-40B4-BE49-F238E27FC236}">
                <a16:creationId xmlns:a16="http://schemas.microsoft.com/office/drawing/2014/main" id="{A6089D9F-E23A-4AE3-9D9F-D279393FB6B6}"/>
              </a:ext>
            </a:extLst>
          </p:cNvPr>
          <p:cNvSpPr/>
          <p:nvPr/>
        </p:nvSpPr>
        <p:spPr>
          <a:xfrm>
            <a:off x="4666827" y="1002453"/>
            <a:ext cx="6837784" cy="5601533"/>
          </a:xfrm>
          <a:prstGeom prst="rect">
            <a:avLst/>
          </a:prstGeom>
          <a:noFill/>
        </p:spPr>
        <p:txBody>
          <a:bodyPr wrap="square">
            <a:spAutoFit/>
          </a:bodyPr>
          <a:lstStyle/>
          <a:p>
            <a:r>
              <a:rPr lang="en-CA" sz="1650" b="1" i="1" dirty="0">
                <a:solidFill>
                  <a:schemeClr val="bg1"/>
                </a:solidFill>
              </a:rPr>
              <a:t>It is important to start using Ontario KofC emails when they are assigned to you. All MIO’s, Directors, District Deputies are assigned Emails. Council Grand Knights and Financial Secretaries may participate if they wish to. </a:t>
            </a:r>
          </a:p>
          <a:p>
            <a:endParaRPr lang="en-CA" sz="800" b="1" dirty="0">
              <a:solidFill>
                <a:schemeClr val="bg1"/>
              </a:solidFill>
            </a:endParaRPr>
          </a:p>
          <a:p>
            <a:r>
              <a:rPr lang="en-CA" sz="1650" b="1" i="1" dirty="0">
                <a:solidFill>
                  <a:schemeClr val="bg1"/>
                </a:solidFill>
              </a:rPr>
              <a:t>Having common </a:t>
            </a:r>
            <a:r>
              <a:rPr lang="en-CA" sz="1650" b="1" i="1" dirty="0">
                <a:solidFill>
                  <a:schemeClr val="bg1"/>
                </a:solidFill>
                <a:hlinkClick r:id="rId3">
                  <a:extLst>
                    <a:ext uri="{A12FA001-AC4F-418D-AE19-62706E023703}">
                      <ahyp:hlinkClr xmlns:ahyp="http://schemas.microsoft.com/office/drawing/2018/hyperlinkcolor" val="tx"/>
                    </a:ext>
                  </a:extLst>
                </a:hlinkClick>
              </a:rPr>
              <a:t>xxxx@ontariokofc.ca</a:t>
            </a:r>
            <a:r>
              <a:rPr lang="en-CA" sz="1650" b="1" i="1" dirty="0">
                <a:solidFill>
                  <a:schemeClr val="bg1"/>
                </a:solidFill>
              </a:rPr>
              <a:t> emails will:</a:t>
            </a:r>
          </a:p>
          <a:p>
            <a:pPr marL="285750" indent="-285750">
              <a:buFont typeface="Arial" panose="020B0604020202020204" pitchFamily="34" charset="0"/>
              <a:buChar char="•"/>
            </a:pPr>
            <a:r>
              <a:rPr lang="en-CA" sz="1650" b="1" i="1" dirty="0">
                <a:solidFill>
                  <a:schemeClr val="bg1"/>
                </a:solidFill>
              </a:rPr>
              <a:t>Make it easy for others to communicate with you. For example, they will know if they want to email Grand Knight, all they have to do is add the councils number to the email: i.e. </a:t>
            </a:r>
            <a:r>
              <a:rPr lang="en-CA" sz="1650" b="1" i="1" u="sng" dirty="0">
                <a:solidFill>
                  <a:schemeClr val="bg1"/>
                </a:solidFill>
                <a:hlinkClick r:id="rId4">
                  <a:extLst>
                    <a:ext uri="{A12FA001-AC4F-418D-AE19-62706E023703}">
                      <ahyp:hlinkClr xmlns:ahyp="http://schemas.microsoft.com/office/drawing/2018/hyperlinkcolor" val="tx"/>
                    </a:ext>
                  </a:extLst>
                </a:hlinkClick>
              </a:rPr>
              <a:t>GK1234@ontariokofc.ca</a:t>
            </a:r>
            <a:endParaRPr lang="en-CA" sz="1650" b="1" i="1" u="sng" dirty="0">
              <a:solidFill>
                <a:schemeClr val="bg1"/>
              </a:solidFill>
            </a:endParaRPr>
          </a:p>
          <a:p>
            <a:pPr marL="285750" indent="-285750">
              <a:buFont typeface="Arial" panose="020B0604020202020204" pitchFamily="34" charset="0"/>
              <a:buChar char="•"/>
            </a:pPr>
            <a:endParaRPr lang="en-CA" sz="1000" b="1" dirty="0">
              <a:solidFill>
                <a:schemeClr val="bg1"/>
              </a:solidFill>
            </a:endParaRPr>
          </a:p>
          <a:p>
            <a:pPr marL="285750" indent="-285750">
              <a:buFont typeface="Arial" panose="020B0604020202020204" pitchFamily="34" charset="0"/>
              <a:buChar char="•"/>
            </a:pPr>
            <a:r>
              <a:rPr lang="en-CA" sz="1650" b="1" i="1" dirty="0">
                <a:solidFill>
                  <a:schemeClr val="bg1"/>
                </a:solidFill>
              </a:rPr>
              <a:t>Privacy issues make it important not to use your personal email. This is for your own protection as well as the security of sensitive information which  maybe sent to you.</a:t>
            </a:r>
          </a:p>
          <a:p>
            <a:pPr marL="285750" indent="-285750">
              <a:buFont typeface="Arial" panose="020B0604020202020204" pitchFamily="34" charset="0"/>
              <a:buChar char="•"/>
            </a:pPr>
            <a:endParaRPr lang="en-CA" sz="1000" b="1" dirty="0">
              <a:solidFill>
                <a:schemeClr val="bg1"/>
              </a:solidFill>
            </a:endParaRPr>
          </a:p>
          <a:p>
            <a:pPr marL="285750" indent="-285750">
              <a:buFont typeface="Arial" panose="020B0604020202020204" pitchFamily="34" charset="0"/>
              <a:buChar char="•"/>
            </a:pPr>
            <a:r>
              <a:rPr lang="en-CA" sz="1650" b="1" i="1" dirty="0">
                <a:solidFill>
                  <a:schemeClr val="bg1"/>
                </a:solidFill>
              </a:rPr>
              <a:t>If there is a change in position, then the password can be quickly reset by the State Office for the new officer and he will have access to the previous emails.</a:t>
            </a:r>
          </a:p>
          <a:p>
            <a:pPr marL="285750" indent="-285750">
              <a:buFont typeface="Arial" panose="020B0604020202020204" pitchFamily="34" charset="0"/>
              <a:buChar char="•"/>
            </a:pPr>
            <a:endParaRPr lang="en-CA" sz="1000" b="1" dirty="0">
              <a:solidFill>
                <a:schemeClr val="bg1"/>
              </a:solidFill>
            </a:endParaRPr>
          </a:p>
          <a:p>
            <a:pPr marL="285750" indent="-285750">
              <a:buFont typeface="Arial" panose="020B0604020202020204" pitchFamily="34" charset="0"/>
              <a:buChar char="•"/>
            </a:pPr>
            <a:r>
              <a:rPr lang="en-CA" sz="1650" b="1" i="1" dirty="0">
                <a:solidFill>
                  <a:schemeClr val="bg1"/>
                </a:solidFill>
              </a:rPr>
              <a:t>Will allow the state office easier communication with all Councils through a standard email distribution list. Often members change their personal email (i.e. from Bell to Rogers) and do not notify Ontario State office.</a:t>
            </a:r>
          </a:p>
        </p:txBody>
      </p:sp>
    </p:spTree>
    <p:extLst>
      <p:ext uri="{BB962C8B-B14F-4D97-AF65-F5344CB8AC3E}">
        <p14:creationId xmlns:p14="http://schemas.microsoft.com/office/powerpoint/2010/main" val="2856567458"/>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755B0C-993C-42B7-B0EE-24D36B45F5F8}"/>
              </a:ext>
            </a:extLst>
          </p:cNvPr>
          <p:cNvPicPr>
            <a:picLocks noChangeAspect="1"/>
          </p:cNvPicPr>
          <p:nvPr/>
        </p:nvPicPr>
        <p:blipFill>
          <a:blip r:embed="rId3"/>
          <a:stretch>
            <a:fillRect/>
          </a:stretch>
        </p:blipFill>
        <p:spPr>
          <a:xfrm>
            <a:off x="4873739" y="290416"/>
            <a:ext cx="6978736" cy="6313172"/>
          </a:xfrm>
          <a:prstGeom prst="rect">
            <a:avLst/>
          </a:prstGeom>
        </p:spPr>
      </p:pic>
      <p:sp>
        <p:nvSpPr>
          <p:cNvPr id="3" name="TextBox 2">
            <a:extLst>
              <a:ext uri="{FF2B5EF4-FFF2-40B4-BE49-F238E27FC236}">
                <a16:creationId xmlns:a16="http://schemas.microsoft.com/office/drawing/2014/main" id="{B9EA1008-944B-4891-A053-B01DC56DD0B1}"/>
              </a:ext>
            </a:extLst>
          </p:cNvPr>
          <p:cNvSpPr txBox="1"/>
          <p:nvPr/>
        </p:nvSpPr>
        <p:spPr>
          <a:xfrm>
            <a:off x="1217059" y="1536866"/>
            <a:ext cx="3227463" cy="3785652"/>
          </a:xfrm>
          <a:prstGeom prst="rect">
            <a:avLst/>
          </a:prstGeom>
          <a:noFill/>
        </p:spPr>
        <p:txBody>
          <a:bodyPr wrap="square" rtlCol="0">
            <a:spAutoFit/>
          </a:bodyPr>
          <a:lstStyle/>
          <a:p>
            <a:r>
              <a:rPr lang="en-US" sz="4000" b="1" dirty="0"/>
              <a:t>STEP 1</a:t>
            </a:r>
          </a:p>
          <a:p>
            <a:r>
              <a:rPr lang="en-US" sz="2500" b="1" dirty="0"/>
              <a:t>Open a browser (Google Chrome, Mozilla Fire Fox, Microsoft Edge) and type </a:t>
            </a:r>
            <a:r>
              <a:rPr lang="pl-PL" sz="2500" b="1" dirty="0">
                <a:hlinkClick r:id="rId4"/>
              </a:rPr>
              <a:t>office.com</a:t>
            </a:r>
            <a:r>
              <a:rPr lang="en-US" sz="2500" b="1" dirty="0"/>
              <a:t> or you</a:t>
            </a:r>
          </a:p>
          <a:p>
            <a:r>
              <a:rPr lang="en-US" sz="2500" b="1" dirty="0"/>
              <a:t>can click this link </a:t>
            </a:r>
            <a:r>
              <a:rPr lang="pl-PL" sz="2500" b="1" dirty="0">
                <a:hlinkClick r:id="rId4"/>
              </a:rPr>
              <a:t>https://office.com/</a:t>
            </a:r>
            <a:endParaRPr lang="en-US" sz="2500" b="1" dirty="0"/>
          </a:p>
        </p:txBody>
      </p:sp>
      <p:sp>
        <p:nvSpPr>
          <p:cNvPr id="5" name="Arrow: Right 4">
            <a:extLst>
              <a:ext uri="{FF2B5EF4-FFF2-40B4-BE49-F238E27FC236}">
                <a16:creationId xmlns:a16="http://schemas.microsoft.com/office/drawing/2014/main" id="{07B7E15A-17D5-4D6A-BE67-6834C2B9971F}"/>
              </a:ext>
            </a:extLst>
          </p:cNvPr>
          <p:cNvSpPr/>
          <p:nvPr/>
        </p:nvSpPr>
        <p:spPr>
          <a:xfrm>
            <a:off x="4939319" y="2199736"/>
            <a:ext cx="1156681" cy="580983"/>
          </a:xfrm>
          <a:prstGeom prst="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Click </a:t>
            </a:r>
          </a:p>
        </p:txBody>
      </p:sp>
    </p:spTree>
    <p:extLst>
      <p:ext uri="{BB962C8B-B14F-4D97-AF65-F5344CB8AC3E}">
        <p14:creationId xmlns:p14="http://schemas.microsoft.com/office/powerpoint/2010/main" val="304835834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EA1008-944B-4891-A053-B01DC56DD0B1}"/>
              </a:ext>
            </a:extLst>
          </p:cNvPr>
          <p:cNvSpPr txBox="1"/>
          <p:nvPr/>
        </p:nvSpPr>
        <p:spPr>
          <a:xfrm>
            <a:off x="1093478" y="2653693"/>
            <a:ext cx="3227463" cy="1323439"/>
          </a:xfrm>
          <a:prstGeom prst="rect">
            <a:avLst/>
          </a:prstGeom>
          <a:noFill/>
        </p:spPr>
        <p:txBody>
          <a:bodyPr wrap="square" rtlCol="0">
            <a:spAutoFit/>
          </a:bodyPr>
          <a:lstStyle/>
          <a:p>
            <a:r>
              <a:rPr lang="en-US" sz="4000" b="1" dirty="0"/>
              <a:t>STEP 2</a:t>
            </a:r>
          </a:p>
          <a:p>
            <a:r>
              <a:rPr lang="en-US" sz="4000" b="1" dirty="0"/>
              <a:t>Click </a:t>
            </a:r>
            <a:r>
              <a:rPr lang="en-US" sz="4000" b="1" dirty="0">
                <a:solidFill>
                  <a:srgbClr val="FF0000"/>
                </a:solidFill>
              </a:rPr>
              <a:t>Sign in</a:t>
            </a:r>
          </a:p>
        </p:txBody>
      </p:sp>
      <p:pic>
        <p:nvPicPr>
          <p:cNvPr id="4" name="Picture 3">
            <a:extLst>
              <a:ext uri="{FF2B5EF4-FFF2-40B4-BE49-F238E27FC236}">
                <a16:creationId xmlns:a16="http://schemas.microsoft.com/office/drawing/2014/main" id="{4F51DCC0-EC7D-4737-9504-2873FEB5EFCD}"/>
              </a:ext>
            </a:extLst>
          </p:cNvPr>
          <p:cNvPicPr>
            <a:picLocks noChangeAspect="1"/>
          </p:cNvPicPr>
          <p:nvPr/>
        </p:nvPicPr>
        <p:blipFill>
          <a:blip r:embed="rId2"/>
          <a:stretch>
            <a:fillRect/>
          </a:stretch>
        </p:blipFill>
        <p:spPr>
          <a:xfrm>
            <a:off x="4787362" y="1372613"/>
            <a:ext cx="7243459" cy="4074446"/>
          </a:xfrm>
          <a:prstGeom prst="rect">
            <a:avLst/>
          </a:prstGeom>
        </p:spPr>
      </p:pic>
      <p:sp>
        <p:nvSpPr>
          <p:cNvPr id="2" name="Arrow: Right 1">
            <a:extLst>
              <a:ext uri="{FF2B5EF4-FFF2-40B4-BE49-F238E27FC236}">
                <a16:creationId xmlns:a16="http://schemas.microsoft.com/office/drawing/2014/main" id="{DD68FCD4-07D8-40DF-B9E0-26394FCB1C6F}"/>
              </a:ext>
            </a:extLst>
          </p:cNvPr>
          <p:cNvSpPr/>
          <p:nvPr/>
        </p:nvSpPr>
        <p:spPr>
          <a:xfrm rot="10800000">
            <a:off x="6338456" y="3108998"/>
            <a:ext cx="1150638" cy="601675"/>
          </a:xfrm>
          <a:prstGeom prst="rightArrow">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7DF47DAD-7E70-43AC-8CF2-DE082A4A326B}"/>
              </a:ext>
            </a:extLst>
          </p:cNvPr>
          <p:cNvSpPr/>
          <p:nvPr/>
        </p:nvSpPr>
        <p:spPr>
          <a:xfrm>
            <a:off x="4733176" y="3108997"/>
            <a:ext cx="1605280" cy="601675"/>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071939686"/>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EA1008-944B-4891-A053-B01DC56DD0B1}"/>
              </a:ext>
            </a:extLst>
          </p:cNvPr>
          <p:cNvSpPr txBox="1"/>
          <p:nvPr/>
        </p:nvSpPr>
        <p:spPr>
          <a:xfrm>
            <a:off x="1193170" y="957631"/>
            <a:ext cx="3227463" cy="4870564"/>
          </a:xfrm>
          <a:prstGeom prst="rect">
            <a:avLst/>
          </a:prstGeom>
          <a:noFill/>
        </p:spPr>
        <p:txBody>
          <a:bodyPr wrap="square" rtlCol="0">
            <a:spAutoFit/>
          </a:bodyPr>
          <a:lstStyle/>
          <a:p>
            <a:r>
              <a:rPr lang="en-US" sz="4000" b="1" dirty="0"/>
              <a:t>STEP 3</a:t>
            </a:r>
          </a:p>
          <a:p>
            <a:r>
              <a:rPr lang="en-US" sz="2500" b="1" dirty="0"/>
              <a:t>Enter your generic assigned email address</a:t>
            </a:r>
          </a:p>
          <a:p>
            <a:endParaRPr lang="en-US" sz="1050" b="1" dirty="0">
              <a:solidFill>
                <a:srgbClr val="FF0000"/>
              </a:solidFill>
            </a:endParaRPr>
          </a:p>
          <a:p>
            <a:r>
              <a:rPr lang="en-US" sz="2000" b="1" dirty="0">
                <a:solidFill>
                  <a:srgbClr val="0070C0"/>
                </a:solidFill>
                <a:hlinkClick r:id="rId2">
                  <a:extLst>
                    <a:ext uri="{A12FA001-AC4F-418D-AE19-62706E023703}">
                      <ahyp:hlinkClr xmlns:ahyp="http://schemas.microsoft.com/office/drawing/2018/hyperlinkcolor" val="tx"/>
                    </a:ext>
                  </a:extLst>
                </a:hlinkClick>
              </a:rPr>
              <a:t>GKxxxx@ontariokofc.ca</a:t>
            </a:r>
            <a:endParaRPr lang="en-US" sz="2000" b="1" dirty="0">
              <a:solidFill>
                <a:srgbClr val="0070C0"/>
              </a:solidFill>
            </a:endParaRPr>
          </a:p>
          <a:p>
            <a:r>
              <a:rPr lang="en-US" sz="2000" b="1" dirty="0">
                <a:solidFill>
                  <a:srgbClr val="0070C0"/>
                </a:solidFill>
                <a:hlinkClick r:id="rId3">
                  <a:extLst>
                    <a:ext uri="{A12FA001-AC4F-418D-AE19-62706E023703}">
                      <ahyp:hlinkClr xmlns:ahyp="http://schemas.microsoft.com/office/drawing/2018/hyperlinkcolor" val="tx"/>
                    </a:ext>
                  </a:extLst>
                </a:hlinkClick>
              </a:rPr>
              <a:t>FSxxxx@ontariokofc.ca</a:t>
            </a:r>
            <a:endParaRPr lang="en-US" sz="2000" b="1" dirty="0">
              <a:solidFill>
                <a:srgbClr val="0070C0"/>
              </a:solidFill>
            </a:endParaRPr>
          </a:p>
          <a:p>
            <a:r>
              <a:rPr lang="en-US" sz="2000" b="1" dirty="0">
                <a:solidFill>
                  <a:srgbClr val="0070C0"/>
                </a:solidFill>
                <a:hlinkClick r:id="rId4">
                  <a:extLst>
                    <a:ext uri="{A12FA001-AC4F-418D-AE19-62706E023703}">
                      <ahyp:hlinkClr xmlns:ahyp="http://schemas.microsoft.com/office/drawing/2018/hyperlinkcolor" val="tx"/>
                    </a:ext>
                  </a:extLst>
                </a:hlinkClick>
              </a:rPr>
              <a:t>DDxx@ontariokofc.ca</a:t>
            </a:r>
            <a:endParaRPr lang="en-US" sz="2000" b="1" dirty="0">
              <a:solidFill>
                <a:srgbClr val="0070C0"/>
              </a:solidFill>
            </a:endParaRPr>
          </a:p>
          <a:p>
            <a:endParaRPr lang="en-US" sz="2000" b="1" u="sng" dirty="0">
              <a:solidFill>
                <a:srgbClr val="0070C0"/>
              </a:solidFill>
            </a:endParaRPr>
          </a:p>
          <a:p>
            <a:r>
              <a:rPr lang="en-US" sz="2000" b="1" u="sng" dirty="0">
                <a:solidFill>
                  <a:srgbClr val="0070C0"/>
                </a:solidFill>
              </a:rPr>
              <a:t>x</a:t>
            </a:r>
            <a:r>
              <a:rPr lang="en-US" sz="2000" b="1" dirty="0"/>
              <a:t> stand for council number for GK and FS</a:t>
            </a:r>
          </a:p>
          <a:p>
            <a:endParaRPr lang="en-US" sz="500" b="1" dirty="0"/>
          </a:p>
          <a:p>
            <a:r>
              <a:rPr lang="en-US" sz="2000" b="1" u="sng" dirty="0">
                <a:solidFill>
                  <a:srgbClr val="0070C0"/>
                </a:solidFill>
              </a:rPr>
              <a:t>x</a:t>
            </a:r>
            <a:r>
              <a:rPr lang="en-US" sz="2000" b="1" dirty="0"/>
              <a:t> stand for district number for district deputy</a:t>
            </a:r>
            <a:endParaRPr lang="en-US" sz="2000" b="1" dirty="0">
              <a:solidFill>
                <a:srgbClr val="FF0000"/>
              </a:solidFill>
            </a:endParaRPr>
          </a:p>
        </p:txBody>
      </p:sp>
      <p:pic>
        <p:nvPicPr>
          <p:cNvPr id="2" name="Picture 1">
            <a:extLst>
              <a:ext uri="{FF2B5EF4-FFF2-40B4-BE49-F238E27FC236}">
                <a16:creationId xmlns:a16="http://schemas.microsoft.com/office/drawing/2014/main" id="{8F933DF3-31BA-468C-B704-E1437FE6F5CE}"/>
              </a:ext>
            </a:extLst>
          </p:cNvPr>
          <p:cNvPicPr>
            <a:picLocks noChangeAspect="1"/>
          </p:cNvPicPr>
          <p:nvPr/>
        </p:nvPicPr>
        <p:blipFill rotWithShape="1">
          <a:blip r:embed="rId5"/>
          <a:srcRect l="1035" t="1232" r="1168" b="3033"/>
          <a:stretch/>
        </p:blipFill>
        <p:spPr>
          <a:xfrm>
            <a:off x="4640076" y="500654"/>
            <a:ext cx="7385656" cy="6029234"/>
          </a:xfrm>
          <a:prstGeom prst="rect">
            <a:avLst/>
          </a:prstGeom>
        </p:spPr>
      </p:pic>
      <p:sp>
        <p:nvSpPr>
          <p:cNvPr id="20" name="Arrow: Down 19">
            <a:extLst>
              <a:ext uri="{FF2B5EF4-FFF2-40B4-BE49-F238E27FC236}">
                <a16:creationId xmlns:a16="http://schemas.microsoft.com/office/drawing/2014/main" id="{96A8841F-2490-4D26-B10A-45F9C3775F1D}"/>
              </a:ext>
            </a:extLst>
          </p:cNvPr>
          <p:cNvSpPr/>
          <p:nvPr/>
        </p:nvSpPr>
        <p:spPr>
          <a:xfrm>
            <a:off x="10044798" y="3088112"/>
            <a:ext cx="670561" cy="2140857"/>
          </a:xfrm>
          <a:prstGeom prst="down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a:p>
            <a:pPr algn="ctr"/>
            <a:endParaRPr lang="en-US" dirty="0">
              <a:solidFill>
                <a:srgbClr val="FF0000"/>
              </a:solidFill>
            </a:endParaRPr>
          </a:p>
          <a:p>
            <a:pPr algn="ctr"/>
            <a:endParaRPr lang="en-US" b="1" dirty="0">
              <a:solidFill>
                <a:srgbClr val="FF0000"/>
              </a:solidFill>
            </a:endParaRPr>
          </a:p>
        </p:txBody>
      </p:sp>
      <p:sp>
        <p:nvSpPr>
          <p:cNvPr id="5" name="TextBox 4">
            <a:extLst>
              <a:ext uri="{FF2B5EF4-FFF2-40B4-BE49-F238E27FC236}">
                <a16:creationId xmlns:a16="http://schemas.microsoft.com/office/drawing/2014/main" id="{CD17256B-CBCD-44D8-AB1D-5466DBDED297}"/>
              </a:ext>
            </a:extLst>
          </p:cNvPr>
          <p:cNvSpPr txBox="1"/>
          <p:nvPr/>
        </p:nvSpPr>
        <p:spPr>
          <a:xfrm>
            <a:off x="6095999" y="2618169"/>
            <a:ext cx="5628097" cy="369332"/>
          </a:xfrm>
          <a:prstGeom prst="rect">
            <a:avLst/>
          </a:prstGeom>
          <a:solidFill>
            <a:schemeClr val="bg1"/>
          </a:solidFill>
        </p:spPr>
        <p:txBody>
          <a:bodyPr wrap="square" rtlCol="0">
            <a:spAutoFit/>
          </a:bodyPr>
          <a:lstStyle/>
          <a:p>
            <a:r>
              <a:rPr lang="en-US" dirty="0"/>
              <a:t>Type your generic email address here on this line</a:t>
            </a:r>
          </a:p>
        </p:txBody>
      </p:sp>
      <p:sp>
        <p:nvSpPr>
          <p:cNvPr id="4" name="Oval 3">
            <a:extLst>
              <a:ext uri="{FF2B5EF4-FFF2-40B4-BE49-F238E27FC236}">
                <a16:creationId xmlns:a16="http://schemas.microsoft.com/office/drawing/2014/main" id="{F87E8E8D-95C1-4515-A9E4-EE6ED2FF722E}"/>
              </a:ext>
            </a:extLst>
          </p:cNvPr>
          <p:cNvSpPr/>
          <p:nvPr/>
        </p:nvSpPr>
        <p:spPr>
          <a:xfrm>
            <a:off x="9963572" y="5290457"/>
            <a:ext cx="833015" cy="7784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67094731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EA1008-944B-4891-A053-B01DC56DD0B1}"/>
              </a:ext>
            </a:extLst>
          </p:cNvPr>
          <p:cNvSpPr txBox="1"/>
          <p:nvPr/>
        </p:nvSpPr>
        <p:spPr>
          <a:xfrm>
            <a:off x="1256270" y="1737486"/>
            <a:ext cx="3227463" cy="3400931"/>
          </a:xfrm>
          <a:prstGeom prst="rect">
            <a:avLst/>
          </a:prstGeom>
          <a:noFill/>
        </p:spPr>
        <p:txBody>
          <a:bodyPr wrap="square" rtlCol="0">
            <a:spAutoFit/>
          </a:bodyPr>
          <a:lstStyle/>
          <a:p>
            <a:r>
              <a:rPr lang="en-US" sz="4000" b="1" dirty="0"/>
              <a:t>STEP 4</a:t>
            </a:r>
          </a:p>
          <a:p>
            <a:r>
              <a:rPr lang="en-US" sz="2500" b="1" dirty="0"/>
              <a:t>Enter temporary password provided by State Office. Please call State Office at 1800.759.0959 or 905-388-2731</a:t>
            </a:r>
            <a:endParaRPr lang="en-US" sz="2000" b="1" u="sng" dirty="0">
              <a:solidFill>
                <a:srgbClr val="0070C0"/>
              </a:solidFill>
            </a:endParaRPr>
          </a:p>
        </p:txBody>
      </p:sp>
      <p:pic>
        <p:nvPicPr>
          <p:cNvPr id="4" name="Picture 3">
            <a:extLst>
              <a:ext uri="{FF2B5EF4-FFF2-40B4-BE49-F238E27FC236}">
                <a16:creationId xmlns:a16="http://schemas.microsoft.com/office/drawing/2014/main" id="{5877B7C9-4CCF-4B4B-B3A3-770D4F8E3CA8}"/>
              </a:ext>
            </a:extLst>
          </p:cNvPr>
          <p:cNvPicPr>
            <a:picLocks noChangeAspect="1"/>
          </p:cNvPicPr>
          <p:nvPr/>
        </p:nvPicPr>
        <p:blipFill>
          <a:blip r:embed="rId3"/>
          <a:stretch>
            <a:fillRect/>
          </a:stretch>
        </p:blipFill>
        <p:spPr>
          <a:xfrm>
            <a:off x="4672766" y="765111"/>
            <a:ext cx="7271304" cy="5716016"/>
          </a:xfrm>
          <a:prstGeom prst="rect">
            <a:avLst/>
          </a:prstGeom>
        </p:spPr>
      </p:pic>
      <p:sp>
        <p:nvSpPr>
          <p:cNvPr id="34" name="Arrow: Right 33">
            <a:extLst>
              <a:ext uri="{FF2B5EF4-FFF2-40B4-BE49-F238E27FC236}">
                <a16:creationId xmlns:a16="http://schemas.microsoft.com/office/drawing/2014/main" id="{3442B2BB-7FCB-43C5-8BE0-D27341EA08CC}"/>
              </a:ext>
            </a:extLst>
          </p:cNvPr>
          <p:cNvSpPr/>
          <p:nvPr/>
        </p:nvSpPr>
        <p:spPr>
          <a:xfrm rot="10800000">
            <a:off x="7977461" y="3456614"/>
            <a:ext cx="3461865" cy="689226"/>
          </a:xfrm>
          <a:prstGeom prst="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95D632DF-1782-452C-9180-78FE98D4ECDB}"/>
              </a:ext>
            </a:extLst>
          </p:cNvPr>
          <p:cNvSpPr txBox="1"/>
          <p:nvPr/>
        </p:nvSpPr>
        <p:spPr>
          <a:xfrm>
            <a:off x="8304926" y="3607230"/>
            <a:ext cx="3111749" cy="369332"/>
          </a:xfrm>
          <a:prstGeom prst="rect">
            <a:avLst/>
          </a:prstGeom>
          <a:noFill/>
        </p:spPr>
        <p:txBody>
          <a:bodyPr wrap="none" rtlCol="0">
            <a:spAutoFit/>
          </a:bodyPr>
          <a:lstStyle/>
          <a:p>
            <a:r>
              <a:rPr lang="en-US" b="1" dirty="0"/>
              <a:t>Enter temporary password</a:t>
            </a:r>
          </a:p>
        </p:txBody>
      </p:sp>
      <p:sp>
        <p:nvSpPr>
          <p:cNvPr id="40" name="Arrow: Right 39">
            <a:extLst>
              <a:ext uri="{FF2B5EF4-FFF2-40B4-BE49-F238E27FC236}">
                <a16:creationId xmlns:a16="http://schemas.microsoft.com/office/drawing/2014/main" id="{AB2B2607-8608-42B6-88DC-7E9E27FE6E98}"/>
              </a:ext>
            </a:extLst>
          </p:cNvPr>
          <p:cNvSpPr/>
          <p:nvPr/>
        </p:nvSpPr>
        <p:spPr>
          <a:xfrm>
            <a:off x="7090367" y="5138417"/>
            <a:ext cx="2279776" cy="689226"/>
          </a:xfrm>
          <a:prstGeom prst="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Click to Sign in</a:t>
            </a:r>
          </a:p>
        </p:txBody>
      </p:sp>
    </p:spTree>
    <p:extLst>
      <p:ext uri="{BB962C8B-B14F-4D97-AF65-F5344CB8AC3E}">
        <p14:creationId xmlns:p14="http://schemas.microsoft.com/office/powerpoint/2010/main" val="320856970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EA1008-944B-4891-A053-B01DC56DD0B1}"/>
              </a:ext>
            </a:extLst>
          </p:cNvPr>
          <p:cNvSpPr txBox="1"/>
          <p:nvPr/>
        </p:nvSpPr>
        <p:spPr>
          <a:xfrm>
            <a:off x="1178738" y="2831567"/>
            <a:ext cx="3227463" cy="1092607"/>
          </a:xfrm>
          <a:prstGeom prst="rect">
            <a:avLst/>
          </a:prstGeom>
          <a:noFill/>
        </p:spPr>
        <p:txBody>
          <a:bodyPr wrap="square" rtlCol="0">
            <a:spAutoFit/>
          </a:bodyPr>
          <a:lstStyle/>
          <a:p>
            <a:r>
              <a:rPr lang="en-US" sz="4000" b="1" dirty="0"/>
              <a:t>STEP 5</a:t>
            </a:r>
          </a:p>
          <a:p>
            <a:r>
              <a:rPr lang="en-US" sz="2500" b="1" dirty="0"/>
              <a:t>Update password</a:t>
            </a:r>
            <a:endParaRPr lang="en-US" sz="2000" b="1" u="sng" dirty="0">
              <a:solidFill>
                <a:srgbClr val="0070C0"/>
              </a:solidFill>
            </a:endParaRPr>
          </a:p>
        </p:txBody>
      </p:sp>
      <p:pic>
        <p:nvPicPr>
          <p:cNvPr id="2" name="Picture 1">
            <a:extLst>
              <a:ext uri="{FF2B5EF4-FFF2-40B4-BE49-F238E27FC236}">
                <a16:creationId xmlns:a16="http://schemas.microsoft.com/office/drawing/2014/main" id="{090313E6-0821-4A79-9541-09573ADDB02D}"/>
              </a:ext>
            </a:extLst>
          </p:cNvPr>
          <p:cNvPicPr>
            <a:picLocks noChangeAspect="1"/>
          </p:cNvPicPr>
          <p:nvPr/>
        </p:nvPicPr>
        <p:blipFill>
          <a:blip r:embed="rId2"/>
          <a:stretch>
            <a:fillRect/>
          </a:stretch>
        </p:blipFill>
        <p:spPr>
          <a:xfrm>
            <a:off x="6096000" y="114027"/>
            <a:ext cx="5854808" cy="6486314"/>
          </a:xfrm>
          <a:prstGeom prst="rect">
            <a:avLst/>
          </a:prstGeom>
        </p:spPr>
      </p:pic>
      <p:sp>
        <p:nvSpPr>
          <p:cNvPr id="40" name="Arrow: Right 39">
            <a:extLst>
              <a:ext uri="{FF2B5EF4-FFF2-40B4-BE49-F238E27FC236}">
                <a16:creationId xmlns:a16="http://schemas.microsoft.com/office/drawing/2014/main" id="{AB2B2607-8608-42B6-88DC-7E9E27FE6E98}"/>
              </a:ext>
            </a:extLst>
          </p:cNvPr>
          <p:cNvSpPr/>
          <p:nvPr/>
        </p:nvSpPr>
        <p:spPr>
          <a:xfrm>
            <a:off x="4494038" y="3093281"/>
            <a:ext cx="2023163" cy="1092607"/>
          </a:xfrm>
          <a:prstGeom prst="rightArrow">
            <a:avLst/>
          </a:prstGeom>
          <a:solidFill>
            <a:srgbClr val="FF000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500" b="1" dirty="0"/>
              <a:t>Type temporary password </a:t>
            </a:r>
          </a:p>
        </p:txBody>
      </p:sp>
      <p:sp>
        <p:nvSpPr>
          <p:cNvPr id="43" name="Arrow: Right 42">
            <a:extLst>
              <a:ext uri="{FF2B5EF4-FFF2-40B4-BE49-F238E27FC236}">
                <a16:creationId xmlns:a16="http://schemas.microsoft.com/office/drawing/2014/main" id="{16607FE8-C034-416D-AA0B-2C30050EB665}"/>
              </a:ext>
            </a:extLst>
          </p:cNvPr>
          <p:cNvSpPr/>
          <p:nvPr/>
        </p:nvSpPr>
        <p:spPr>
          <a:xfrm rot="10800000">
            <a:off x="8171928" y="4107630"/>
            <a:ext cx="1789479" cy="413233"/>
          </a:xfrm>
          <a:prstGeom prst="rightArrow">
            <a:avLst/>
          </a:prstGeom>
          <a:solidFill>
            <a:srgbClr val="FF000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sp>
        <p:nvSpPr>
          <p:cNvPr id="5" name="TextBox 4">
            <a:extLst>
              <a:ext uri="{FF2B5EF4-FFF2-40B4-BE49-F238E27FC236}">
                <a16:creationId xmlns:a16="http://schemas.microsoft.com/office/drawing/2014/main" id="{6E05A556-87C0-4D30-B07F-81D8380D2CF4}"/>
              </a:ext>
            </a:extLst>
          </p:cNvPr>
          <p:cNvSpPr txBox="1"/>
          <p:nvPr/>
        </p:nvSpPr>
        <p:spPr>
          <a:xfrm>
            <a:off x="8627340" y="3841636"/>
            <a:ext cx="2733441" cy="830997"/>
          </a:xfrm>
          <a:prstGeom prst="rect">
            <a:avLst/>
          </a:prstGeom>
          <a:noFill/>
        </p:spPr>
        <p:txBody>
          <a:bodyPr wrap="none" rtlCol="0">
            <a:spAutoFit/>
          </a:bodyPr>
          <a:lstStyle/>
          <a:p>
            <a:r>
              <a:rPr lang="en-US" sz="1200" b="1" dirty="0">
                <a:solidFill>
                  <a:schemeClr val="bg1"/>
                </a:solidFill>
                <a:highlight>
                  <a:srgbClr val="FFFF00"/>
                </a:highlight>
              </a:rPr>
              <a:t>Set up permanent password</a:t>
            </a:r>
          </a:p>
          <a:p>
            <a:r>
              <a:rPr lang="en-US" sz="1200" b="1" dirty="0">
                <a:solidFill>
                  <a:schemeClr val="bg1"/>
                </a:solidFill>
                <a:highlight>
                  <a:srgbClr val="FFFF00"/>
                </a:highlight>
              </a:rPr>
              <a:t>At least 8 characters or more, </a:t>
            </a:r>
          </a:p>
          <a:p>
            <a:r>
              <a:rPr lang="en-US" sz="1200" b="1" dirty="0">
                <a:solidFill>
                  <a:schemeClr val="bg1"/>
                </a:solidFill>
                <a:highlight>
                  <a:srgbClr val="FFFF00"/>
                </a:highlight>
              </a:rPr>
              <a:t>Mix of big &amp; small letters, numbers </a:t>
            </a:r>
          </a:p>
          <a:p>
            <a:r>
              <a:rPr lang="en-US" sz="1200" b="1" dirty="0">
                <a:solidFill>
                  <a:schemeClr val="bg1"/>
                </a:solidFill>
                <a:highlight>
                  <a:srgbClr val="FFFF00"/>
                </a:highlight>
              </a:rPr>
              <a:t>or special characters</a:t>
            </a:r>
          </a:p>
        </p:txBody>
      </p:sp>
      <p:sp>
        <p:nvSpPr>
          <p:cNvPr id="44" name="Arrow: Right 43">
            <a:extLst>
              <a:ext uri="{FF2B5EF4-FFF2-40B4-BE49-F238E27FC236}">
                <a16:creationId xmlns:a16="http://schemas.microsoft.com/office/drawing/2014/main" id="{DE6EFE60-CB39-4F6D-92DE-2004B7D3EE0C}"/>
              </a:ext>
            </a:extLst>
          </p:cNvPr>
          <p:cNvSpPr/>
          <p:nvPr/>
        </p:nvSpPr>
        <p:spPr>
          <a:xfrm rot="10800000">
            <a:off x="8438628" y="4827473"/>
            <a:ext cx="1789479" cy="413233"/>
          </a:xfrm>
          <a:prstGeom prst="rightArrow">
            <a:avLst/>
          </a:prstGeom>
          <a:solidFill>
            <a:srgbClr val="FF000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sp>
        <p:nvSpPr>
          <p:cNvPr id="45" name="TextBox 44">
            <a:extLst>
              <a:ext uri="{FF2B5EF4-FFF2-40B4-BE49-F238E27FC236}">
                <a16:creationId xmlns:a16="http://schemas.microsoft.com/office/drawing/2014/main" id="{F439DAC5-E04A-4C9F-BCE3-8986D9464809}"/>
              </a:ext>
            </a:extLst>
          </p:cNvPr>
          <p:cNvSpPr txBox="1"/>
          <p:nvPr/>
        </p:nvSpPr>
        <p:spPr>
          <a:xfrm>
            <a:off x="8859003" y="4909878"/>
            <a:ext cx="2404826" cy="276999"/>
          </a:xfrm>
          <a:prstGeom prst="rect">
            <a:avLst/>
          </a:prstGeom>
          <a:noFill/>
        </p:spPr>
        <p:txBody>
          <a:bodyPr wrap="none" rtlCol="0">
            <a:spAutoFit/>
          </a:bodyPr>
          <a:lstStyle/>
          <a:p>
            <a:r>
              <a:rPr lang="en-US" sz="1200" b="1" dirty="0">
                <a:solidFill>
                  <a:schemeClr val="bg1"/>
                </a:solidFill>
                <a:highlight>
                  <a:srgbClr val="FFFF00"/>
                </a:highlight>
              </a:rPr>
              <a:t>Re-type permanent password</a:t>
            </a:r>
          </a:p>
        </p:txBody>
      </p:sp>
      <p:sp>
        <p:nvSpPr>
          <p:cNvPr id="46" name="Arrow: Right 45">
            <a:extLst>
              <a:ext uri="{FF2B5EF4-FFF2-40B4-BE49-F238E27FC236}">
                <a16:creationId xmlns:a16="http://schemas.microsoft.com/office/drawing/2014/main" id="{87335E0F-5E1B-4FE9-9684-089292E8D16F}"/>
              </a:ext>
            </a:extLst>
          </p:cNvPr>
          <p:cNvSpPr/>
          <p:nvPr/>
        </p:nvSpPr>
        <p:spPr>
          <a:xfrm>
            <a:off x="8171928" y="5516081"/>
            <a:ext cx="1548480" cy="617004"/>
          </a:xfrm>
          <a:prstGeom prst="rightArrow">
            <a:avLst/>
          </a:prstGeom>
          <a:solidFill>
            <a:srgbClr val="FF000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t>Click to Sign in</a:t>
            </a:r>
          </a:p>
        </p:txBody>
      </p:sp>
    </p:spTree>
    <p:extLst>
      <p:ext uri="{BB962C8B-B14F-4D97-AF65-F5344CB8AC3E}">
        <p14:creationId xmlns:p14="http://schemas.microsoft.com/office/powerpoint/2010/main" val="2801729773"/>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40" name="Content Placeholder 39">
            <a:extLst>
              <a:ext uri="{FF2B5EF4-FFF2-40B4-BE49-F238E27FC236}">
                <a16:creationId xmlns:a16="http://schemas.microsoft.com/office/drawing/2014/main" id="{DEB7F6E7-66D7-4350-9A88-44625F6EA1E7}"/>
              </a:ext>
            </a:extLst>
          </p:cNvPr>
          <p:cNvPicPr>
            <a:picLocks noGrp="1" noChangeAspect="1"/>
          </p:cNvPicPr>
          <p:nvPr>
            <p:ph idx="1"/>
          </p:nvPr>
        </p:nvPicPr>
        <p:blipFill>
          <a:blip r:embed="rId2"/>
          <a:stretch>
            <a:fillRect/>
          </a:stretch>
        </p:blipFill>
        <p:spPr>
          <a:xfrm>
            <a:off x="419954" y="284948"/>
            <a:ext cx="7708052" cy="6443218"/>
          </a:xfrm>
          <a:prstGeom prst="rect">
            <a:avLst/>
          </a:prstGeom>
        </p:spPr>
      </p:pic>
      <p:sp>
        <p:nvSpPr>
          <p:cNvPr id="36" name="Arrow: Down 35">
            <a:extLst>
              <a:ext uri="{FF2B5EF4-FFF2-40B4-BE49-F238E27FC236}">
                <a16:creationId xmlns:a16="http://schemas.microsoft.com/office/drawing/2014/main" id="{53465ED2-FD49-4308-82E6-8912384A8588}"/>
              </a:ext>
            </a:extLst>
          </p:cNvPr>
          <p:cNvSpPr/>
          <p:nvPr/>
        </p:nvSpPr>
        <p:spPr>
          <a:xfrm rot="5400000">
            <a:off x="7088221" y="1304227"/>
            <a:ext cx="636716" cy="1315262"/>
          </a:xfrm>
          <a:prstGeom prst="downArrow">
            <a:avLst/>
          </a:prstGeom>
          <a:solidFill>
            <a:srgbClr val="FF000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3466517-CAA5-4736-B284-0A01DB798FD4}"/>
              </a:ext>
            </a:extLst>
          </p:cNvPr>
          <p:cNvSpPr txBox="1"/>
          <p:nvPr/>
        </p:nvSpPr>
        <p:spPr>
          <a:xfrm>
            <a:off x="8128006" y="1777192"/>
            <a:ext cx="3050835" cy="646331"/>
          </a:xfrm>
          <a:prstGeom prst="rect">
            <a:avLst/>
          </a:prstGeom>
          <a:noFill/>
          <a:ln w="38100">
            <a:noFill/>
          </a:ln>
        </p:spPr>
        <p:txBody>
          <a:bodyPr wrap="none" rtlCol="0">
            <a:spAutoFit/>
          </a:bodyPr>
          <a:lstStyle/>
          <a:p>
            <a:r>
              <a:rPr lang="en-US" b="1" dirty="0">
                <a:solidFill>
                  <a:schemeClr val="bg1"/>
                </a:solidFill>
                <a:highlight>
                  <a:srgbClr val="FFFF00"/>
                </a:highlight>
              </a:rPr>
              <a:t>When you see this box,</a:t>
            </a:r>
          </a:p>
          <a:p>
            <a:r>
              <a:rPr lang="en-US" b="1" dirty="0">
                <a:solidFill>
                  <a:schemeClr val="bg1"/>
                </a:solidFill>
                <a:highlight>
                  <a:srgbClr val="FFFF00"/>
                </a:highlight>
              </a:rPr>
              <a:t>Just click the “x” to close.</a:t>
            </a:r>
          </a:p>
        </p:txBody>
      </p:sp>
    </p:spTree>
    <p:extLst>
      <p:ext uri="{BB962C8B-B14F-4D97-AF65-F5344CB8AC3E}">
        <p14:creationId xmlns:p14="http://schemas.microsoft.com/office/powerpoint/2010/main" val="2005905823"/>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AE4F70E8-0CE0-4E48-A3B4-4828ACEDE478}"/>
              </a:ext>
            </a:extLst>
          </p:cNvPr>
          <p:cNvPicPr>
            <a:picLocks noGrp="1" noChangeAspect="1"/>
          </p:cNvPicPr>
          <p:nvPr>
            <p:ph idx="1"/>
          </p:nvPr>
        </p:nvPicPr>
        <p:blipFill>
          <a:blip r:embed="rId3"/>
          <a:stretch>
            <a:fillRect/>
          </a:stretch>
        </p:blipFill>
        <p:spPr>
          <a:xfrm>
            <a:off x="1985259" y="787400"/>
            <a:ext cx="9694125" cy="4963160"/>
          </a:xfrm>
          <a:prstGeom prst="rect">
            <a:avLst/>
          </a:prstGeom>
        </p:spPr>
      </p:pic>
      <p:sp>
        <p:nvSpPr>
          <p:cNvPr id="9" name="Arrow: Right 8">
            <a:extLst>
              <a:ext uri="{FF2B5EF4-FFF2-40B4-BE49-F238E27FC236}">
                <a16:creationId xmlns:a16="http://schemas.microsoft.com/office/drawing/2014/main" id="{B0734E46-6290-4964-94C3-DC818B87030C}"/>
              </a:ext>
            </a:extLst>
          </p:cNvPr>
          <p:cNvSpPr/>
          <p:nvPr/>
        </p:nvSpPr>
        <p:spPr>
          <a:xfrm>
            <a:off x="2405206" y="2033083"/>
            <a:ext cx="395236" cy="506277"/>
          </a:xfrm>
          <a:prstGeom prst="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3466517-CAA5-4736-B284-0A01DB798FD4}"/>
              </a:ext>
            </a:extLst>
          </p:cNvPr>
          <p:cNvSpPr txBox="1"/>
          <p:nvPr/>
        </p:nvSpPr>
        <p:spPr>
          <a:xfrm>
            <a:off x="192741" y="2101555"/>
            <a:ext cx="2212465" cy="369332"/>
          </a:xfrm>
          <a:prstGeom prst="rect">
            <a:avLst/>
          </a:prstGeom>
          <a:noFill/>
        </p:spPr>
        <p:txBody>
          <a:bodyPr wrap="none" rtlCol="0">
            <a:spAutoFit/>
          </a:bodyPr>
          <a:lstStyle/>
          <a:p>
            <a:r>
              <a:rPr lang="en-US" b="1" dirty="0">
                <a:solidFill>
                  <a:schemeClr val="bg1"/>
                </a:solidFill>
                <a:highlight>
                  <a:srgbClr val="FFFF00"/>
                </a:highlight>
              </a:rPr>
              <a:t>Click </a:t>
            </a:r>
            <a:r>
              <a:rPr lang="en-US" b="1" u="sng" dirty="0">
                <a:solidFill>
                  <a:schemeClr val="bg1"/>
                </a:solidFill>
                <a:highlight>
                  <a:srgbClr val="FFFF00"/>
                </a:highlight>
              </a:rPr>
              <a:t>Outlook</a:t>
            </a:r>
            <a:r>
              <a:rPr lang="en-US" b="1" dirty="0">
                <a:solidFill>
                  <a:schemeClr val="bg1"/>
                </a:solidFill>
                <a:highlight>
                  <a:srgbClr val="FFFF00"/>
                </a:highlight>
              </a:rPr>
              <a:t> app</a:t>
            </a:r>
          </a:p>
        </p:txBody>
      </p:sp>
    </p:spTree>
    <p:extLst>
      <p:ext uri="{BB962C8B-B14F-4D97-AF65-F5344CB8AC3E}">
        <p14:creationId xmlns:p14="http://schemas.microsoft.com/office/powerpoint/2010/main" val="2286490767"/>
      </p:ext>
    </p:extLst>
  </p:cSld>
  <p:clrMapOvr>
    <a:masterClrMapping/>
  </p:clrMapOvr>
  <p:transition spd="slow">
    <p:push dir="u"/>
  </p:transition>
</p:sld>
</file>

<file path=ppt/theme/theme1.xml><?xml version="1.0" encoding="utf-8"?>
<a:theme xmlns:a="http://schemas.openxmlformats.org/drawingml/2006/main" name="Slice">
  <a:themeElements>
    <a:clrScheme name="Slice">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445</TotalTime>
  <Words>741</Words>
  <Application>Microsoft Office PowerPoint</Application>
  <PresentationFormat>Widescreen</PresentationFormat>
  <Paragraphs>78</Paragraphs>
  <Slides>16</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Century Gothic</vt:lpstr>
      <vt:lpstr>Wingdings 3</vt:lpstr>
      <vt:lpstr>Slice</vt:lpstr>
      <vt:lpstr>Ontario State KofC GENERIC E-MAIL</vt:lpstr>
      <vt:lpstr>Ontario State Generic Emails: “Why it is important?”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Stay healthy and God bless   THE END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Ontario State KofC GENERIC E-MAIL</dc:title>
  <dc:creator>Denis La Salle</dc:creator>
  <cp:lastModifiedBy>Ani Kaluzny</cp:lastModifiedBy>
  <cp:revision>55</cp:revision>
  <dcterms:created xsi:type="dcterms:W3CDTF">2020-07-07T20:13:18Z</dcterms:created>
  <dcterms:modified xsi:type="dcterms:W3CDTF">2022-07-13T16:54:02Z</dcterms:modified>
</cp:coreProperties>
</file>