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2"/>
  </p:notesMasterIdLst>
  <p:sldIdLst>
    <p:sldId id="295" r:id="rId2"/>
    <p:sldId id="331" r:id="rId3"/>
    <p:sldId id="296" r:id="rId4"/>
    <p:sldId id="308" r:id="rId5"/>
    <p:sldId id="319" r:id="rId6"/>
    <p:sldId id="337" r:id="rId7"/>
    <p:sldId id="338" r:id="rId8"/>
    <p:sldId id="336" r:id="rId9"/>
    <p:sldId id="340" r:id="rId10"/>
    <p:sldId id="333" r:id="rId11"/>
    <p:sldId id="341" r:id="rId12"/>
    <p:sldId id="335" r:id="rId13"/>
    <p:sldId id="342" r:id="rId14"/>
    <p:sldId id="343" r:id="rId15"/>
    <p:sldId id="344" r:id="rId16"/>
    <p:sldId id="345" r:id="rId17"/>
    <p:sldId id="310" r:id="rId18"/>
    <p:sldId id="346" r:id="rId19"/>
    <p:sldId id="329" r:id="rId20"/>
    <p:sldId id="328"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5773802-9281-4A28-AC48-1E5420CEF6B2}">
          <p14:sldIdLst>
            <p14:sldId id="295"/>
            <p14:sldId id="331"/>
            <p14:sldId id="296"/>
            <p14:sldId id="308"/>
            <p14:sldId id="319"/>
            <p14:sldId id="337"/>
            <p14:sldId id="338"/>
            <p14:sldId id="336"/>
            <p14:sldId id="340"/>
            <p14:sldId id="333"/>
            <p14:sldId id="341"/>
            <p14:sldId id="335"/>
            <p14:sldId id="342"/>
            <p14:sldId id="343"/>
            <p14:sldId id="344"/>
            <p14:sldId id="345"/>
            <p14:sldId id="310"/>
            <p14:sldId id="346"/>
            <p14:sldId id="329"/>
            <p14:sldId id="328"/>
          </p14:sldIdLst>
        </p14:section>
        <p14:section name="Untitled Section" id="{64ACF698-AA5D-44C4-A31E-3984F4157C3B}">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3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827" autoAdjust="0"/>
    <p:restoredTop sz="94660"/>
  </p:normalViewPr>
  <p:slideViewPr>
    <p:cSldViewPr>
      <p:cViewPr varScale="1">
        <p:scale>
          <a:sx n="65" d="100"/>
          <a:sy n="65" d="100"/>
        </p:scale>
        <p:origin x="1450"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90C4DA-D4EE-47FE-BB53-D293929F4ACD}" type="datetimeFigureOut">
              <a:rPr lang="en-US" smtClean="0"/>
              <a:pPr/>
              <a:t>6/9/2022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FBB0FA2-00AB-44FA-95FC-C6EE5D07F8B6}" type="slidenum">
              <a:rPr lang="en-US" smtClean="0"/>
              <a:pPr/>
              <a:t>‹#›</a:t>
            </a:fld>
            <a:endParaRPr lang="en-US"/>
          </a:p>
        </p:txBody>
      </p:sp>
    </p:spTree>
    <p:extLst>
      <p:ext uri="{BB962C8B-B14F-4D97-AF65-F5344CB8AC3E}">
        <p14:creationId xmlns:p14="http://schemas.microsoft.com/office/powerpoint/2010/main" val="40600868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0FBB0FA2-00AB-44FA-95FC-C6EE5D07F8B6}" type="slidenum">
              <a:rPr lang="en-US" smtClean="0"/>
              <a:pPr/>
              <a:t>4</a:t>
            </a:fld>
            <a:endParaRPr lang="en-US"/>
          </a:p>
        </p:txBody>
      </p:sp>
    </p:spTree>
    <p:extLst>
      <p:ext uri="{BB962C8B-B14F-4D97-AF65-F5344CB8AC3E}">
        <p14:creationId xmlns:p14="http://schemas.microsoft.com/office/powerpoint/2010/main" val="749357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a:t>Click to edit Master subtitle style</a:t>
            </a:r>
          </a:p>
        </p:txBody>
      </p:sp>
      <p:sp>
        <p:nvSpPr>
          <p:cNvPr id="4" name="Date Placeholder 3"/>
          <p:cNvSpPr>
            <a:spLocks noGrp="1"/>
          </p:cNvSpPr>
          <p:nvPr>
            <p:ph type="dt" sz="half" idx="10"/>
          </p:nvPr>
        </p:nvSpPr>
        <p:spPr/>
        <p:txBody>
          <a:bodyPr/>
          <a:lstStyle/>
          <a:p>
            <a:fld id="{F8D6AFBF-E1F9-4E37-86FB-F20A26420FC4}" type="datetimeFigureOut">
              <a:rPr lang="en-US" smtClean="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C4BD1-9E8A-49D5-A9F3-BDA5DE17A2F2}" type="slidenum">
              <a:rPr lang="en-US" smtClean="0"/>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D6AFBF-E1F9-4E37-86FB-F20A26420FC4}" type="datetimeFigureOut">
              <a:rPr lang="en-US" smtClean="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C4BD1-9E8A-49D5-A9F3-BDA5DE17A2F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D6AFBF-E1F9-4E37-86FB-F20A26420FC4}" type="datetimeFigureOut">
              <a:rPr lang="en-US" smtClean="0"/>
              <a:pPr/>
              <a:t>6/9/2022</a:t>
            </a:fld>
            <a:endParaRPr lang="en-US" dirty="0"/>
          </a:p>
        </p:txBody>
      </p:sp>
      <p:sp>
        <p:nvSpPr>
          <p:cNvPr id="5" name="Footer Placeholder 4"/>
          <p:cNvSpPr>
            <a:spLocks noGrp="1"/>
          </p:cNvSpPr>
          <p:nvPr>
            <p:ph type="ftr" sz="quarter" idx="11"/>
          </p:nvPr>
        </p:nvSpPr>
        <p:spPr>
          <a:xfrm>
            <a:off x="2640597" y="6377459"/>
            <a:ext cx="3836404" cy="365125"/>
          </a:xfrm>
        </p:spPr>
        <p:txBody>
          <a:bodyPr/>
          <a:lstStyle/>
          <a:p>
            <a:endParaRPr lang="en-US" dirty="0"/>
          </a:p>
        </p:txBody>
      </p:sp>
      <p:sp>
        <p:nvSpPr>
          <p:cNvPr id="6" name="Slide Number Placeholder 5"/>
          <p:cNvSpPr>
            <a:spLocks noGrp="1"/>
          </p:cNvSpPr>
          <p:nvPr>
            <p:ph type="sldNum" sz="quarter" idx="12"/>
          </p:nvPr>
        </p:nvSpPr>
        <p:spPr/>
        <p:txBody>
          <a:bodyPr/>
          <a:lstStyle/>
          <a:p>
            <a:fld id="{7ADC4BD1-9E8A-49D5-A9F3-BDA5DE17A2F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F8D6AFBF-E1F9-4E37-86FB-F20A26420FC4}" type="datetimeFigureOut">
              <a:rPr lang="en-US" smtClean="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C4BD1-9E8A-49D5-A9F3-BDA5DE17A2F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F8D6AFBF-E1F9-4E37-86FB-F20A26420FC4}" type="datetimeFigureOut">
              <a:rPr lang="en-US" smtClean="0"/>
              <a:pPr/>
              <a:t>6/9/2022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ADC4BD1-9E8A-49D5-A9F3-BDA5DE17A2F2}"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F8D6AFBF-E1F9-4E37-86FB-F20A26420FC4}" type="datetimeFigureOut">
              <a:rPr lang="en-US" smtClean="0"/>
              <a:pPr/>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DC4BD1-9E8A-49D5-A9F3-BDA5DE17A2F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F8D6AFBF-E1F9-4E37-86FB-F20A26420FC4}" type="datetimeFigureOut">
              <a:rPr lang="en-US" smtClean="0"/>
              <a:pPr/>
              <a:t>6/9/2022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ADC4BD1-9E8A-49D5-A9F3-BDA5DE17A2F2}"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8D6AFBF-E1F9-4E37-86FB-F20A26420FC4}" type="datetimeFigureOut">
              <a:rPr lang="en-US" smtClean="0"/>
              <a:pPr/>
              <a:t>6/9/2022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ADC4BD1-9E8A-49D5-A9F3-BDA5DE17A2F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D6AFBF-E1F9-4E37-86FB-F20A26420FC4}" type="datetimeFigureOut">
              <a:rPr lang="en-US" smtClean="0"/>
              <a:pPr/>
              <a:t>6/9/2022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ADC4BD1-9E8A-49D5-A9F3-BDA5DE17A2F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F8D6AFBF-E1F9-4E37-86FB-F20A26420FC4}" type="datetimeFigureOut">
              <a:rPr lang="en-US" smtClean="0"/>
              <a:pPr/>
              <a:t>6/9/2022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ADC4BD1-9E8A-49D5-A9F3-BDA5DE17A2F2}" type="slidenum">
              <a:rPr lang="en-US" smtClean="0"/>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F8D6AFBF-E1F9-4E37-86FB-F20A26420FC4}" type="datetimeFigureOut">
              <a:rPr lang="en-US" smtClean="0"/>
              <a:pPr/>
              <a:t>6/9/2022</a:t>
            </a:fld>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fld id="{7ADC4BD1-9E8A-49D5-A9F3-BDA5DE17A2F2}"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F8D6AFBF-E1F9-4E37-86FB-F20A26420FC4}" type="datetimeFigureOut">
              <a:rPr lang="en-US" smtClean="0"/>
              <a:pPr/>
              <a:t>6/9/2022</a:t>
            </a:fld>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ADC4BD1-9E8A-49D5-A9F3-BDA5DE17A2F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rgmonaghan@yahoo.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mailto:rgmonaghan@yahoo.co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kofc.org/" TargetMode="External"/><Relationship Id="rId2" Type="http://schemas.openxmlformats.org/officeDocument/2006/relationships/hyperlink" Target="http://www.kofcmembership.com/" TargetMode="Externa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www.kofc.org/joinu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Title 4"/>
          <p:cNvSpPr>
            <a:spLocks noGrp="1"/>
          </p:cNvSpPr>
          <p:nvPr>
            <p:ph type="title"/>
          </p:nvPr>
        </p:nvSpPr>
        <p:spPr>
          <a:xfrm>
            <a:off x="0" y="0"/>
            <a:ext cx="9144000" cy="1408176"/>
          </a:xfrm>
          <a:solidFill>
            <a:srgbClr val="5A6378"/>
          </a:solidFill>
        </p:spPr>
        <p:txBody>
          <a:bodyPr>
            <a:noAutofit/>
          </a:bodyPr>
          <a:lstStyle/>
          <a:p>
            <a:r>
              <a:rPr lang="en-US" sz="4400" dirty="0" smtClean="0"/>
              <a:t> </a:t>
            </a:r>
            <a:endParaRPr lang="en-US" sz="4400" dirty="0"/>
          </a:p>
        </p:txBody>
      </p:sp>
      <p:sp>
        <p:nvSpPr>
          <p:cNvPr id="6" name="Content Placeholder 5"/>
          <p:cNvSpPr>
            <a:spLocks noGrp="1"/>
          </p:cNvSpPr>
          <p:nvPr>
            <p:ph idx="1"/>
          </p:nvPr>
        </p:nvSpPr>
        <p:spPr>
          <a:xfrm>
            <a:off x="0" y="1557528"/>
            <a:ext cx="9144000" cy="5300472"/>
          </a:xfrm>
        </p:spPr>
        <p:txBody>
          <a:bodyPr>
            <a:normAutofit/>
          </a:bodyPr>
          <a:lstStyle/>
          <a:p>
            <a:pPr marL="118872" indent="0">
              <a:lnSpc>
                <a:spcPct val="170000"/>
              </a:lnSpc>
              <a:buNone/>
            </a:pPr>
            <a:r>
              <a:rPr lang="en-US" b="1" dirty="0" smtClean="0">
                <a:latin typeface="Calibri" pitchFamily="34" charset="0"/>
                <a:cs typeface="Microsoft Sans Serif" pitchFamily="34" charset="0"/>
              </a:rPr>
              <a:t>  </a:t>
            </a:r>
            <a:endParaRPr lang="en-US" dirty="0">
              <a:latin typeface="Calibri" pitchFamily="34" charset="0"/>
              <a:cs typeface="Microsoft Sans Serif" pitchFamily="34" charset="0"/>
            </a:endParaRPr>
          </a:p>
        </p:txBody>
      </p:sp>
      <p:pic>
        <p:nvPicPr>
          <p:cNvPr id="8" name="Picture 7" descr="EO_3rdDegree_color_en[1].jpg"/>
          <p:cNvPicPr>
            <a:picLocks noChangeAspect="1"/>
          </p:cNvPicPr>
          <p:nvPr/>
        </p:nvPicPr>
        <p:blipFill>
          <a:blip r:embed="rId2" cstate="print"/>
          <a:stretch>
            <a:fillRect/>
          </a:stretch>
        </p:blipFill>
        <p:spPr>
          <a:xfrm>
            <a:off x="4038600" y="3048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4" name="Rectangle 3"/>
          <p:cNvSpPr/>
          <p:nvPr/>
        </p:nvSpPr>
        <p:spPr>
          <a:xfrm>
            <a:off x="304800" y="2597765"/>
            <a:ext cx="8610600" cy="2431435"/>
          </a:xfrm>
          <a:prstGeom prst="rect">
            <a:avLst/>
          </a:prstGeom>
        </p:spPr>
        <p:txBody>
          <a:bodyPr wrap="square">
            <a:spAutoFit/>
          </a:bodyPr>
          <a:lstStyle/>
          <a:p>
            <a:pPr algn="ctr"/>
            <a:r>
              <a:rPr lang="en-US" sz="4400" dirty="0">
                <a:solidFill>
                  <a:srgbClr val="FFC000"/>
                </a:solidFill>
                <a:latin typeface="Microsoft Sans Serif" pitchFamily="34" charset="0"/>
                <a:cs typeface="Microsoft Sans Serif" pitchFamily="34" charset="0"/>
              </a:rPr>
              <a:t>KNIGHTS OF COLUMBUS</a:t>
            </a:r>
            <a:r>
              <a:rPr lang="en-US" sz="3600" dirty="0">
                <a:solidFill>
                  <a:srgbClr val="FFC000"/>
                </a:solidFill>
                <a:latin typeface="Microsoft Sans Serif" pitchFamily="34" charset="0"/>
                <a:cs typeface="Microsoft Sans Serif" pitchFamily="34" charset="0"/>
              </a:rPr>
              <a:t/>
            </a:r>
            <a:br>
              <a:rPr lang="en-US" sz="3600" dirty="0">
                <a:solidFill>
                  <a:srgbClr val="FFC000"/>
                </a:solidFill>
                <a:latin typeface="Microsoft Sans Serif" pitchFamily="34" charset="0"/>
                <a:cs typeface="Microsoft Sans Serif" pitchFamily="34" charset="0"/>
              </a:rPr>
            </a:br>
            <a:r>
              <a:rPr lang="en-US" dirty="0">
                <a:solidFill>
                  <a:srgbClr val="FFC000"/>
                </a:solidFill>
                <a:latin typeface="Microsoft Sans Serif" pitchFamily="34" charset="0"/>
                <a:cs typeface="Microsoft Sans Serif" pitchFamily="34" charset="0"/>
              </a:rPr>
              <a:t/>
            </a:r>
            <a:br>
              <a:rPr lang="en-US" dirty="0">
                <a:solidFill>
                  <a:srgbClr val="FFC000"/>
                </a:solidFill>
                <a:latin typeface="Microsoft Sans Serif" pitchFamily="34" charset="0"/>
                <a:cs typeface="Microsoft Sans Serif" pitchFamily="34" charset="0"/>
              </a:rPr>
            </a:br>
            <a:r>
              <a:rPr lang="en-US" sz="3600" dirty="0">
                <a:solidFill>
                  <a:srgbClr val="FFC000"/>
                </a:solidFill>
                <a:latin typeface="Microsoft Sans Serif" pitchFamily="34" charset="0"/>
                <a:cs typeface="Microsoft Sans Serif" pitchFamily="34" charset="0"/>
              </a:rPr>
              <a:t>- ONLINE MEMBERSHIP –</a:t>
            </a:r>
            <a:br>
              <a:rPr lang="en-US" sz="3600" dirty="0">
                <a:solidFill>
                  <a:srgbClr val="FFC000"/>
                </a:solidFill>
                <a:latin typeface="Microsoft Sans Serif" pitchFamily="34" charset="0"/>
                <a:cs typeface="Microsoft Sans Serif" pitchFamily="34" charset="0"/>
              </a:rPr>
            </a:br>
            <a:r>
              <a:rPr lang="en-US" dirty="0">
                <a:solidFill>
                  <a:srgbClr val="FFC000"/>
                </a:solidFill>
                <a:latin typeface="Microsoft Sans Serif" pitchFamily="34" charset="0"/>
                <a:cs typeface="Microsoft Sans Serif" pitchFamily="34" charset="0"/>
              </a:rPr>
              <a:t/>
            </a:r>
            <a:br>
              <a:rPr lang="en-US" dirty="0">
                <a:solidFill>
                  <a:srgbClr val="FFC000"/>
                </a:solidFill>
                <a:latin typeface="Microsoft Sans Serif" pitchFamily="34" charset="0"/>
                <a:cs typeface="Microsoft Sans Serif" pitchFamily="34" charset="0"/>
              </a:rPr>
            </a:br>
            <a:r>
              <a:rPr lang="en-US" dirty="0">
                <a:solidFill>
                  <a:srgbClr val="FFC000"/>
                </a:solidFill>
                <a:latin typeface="Microsoft Sans Serif" pitchFamily="34" charset="0"/>
                <a:cs typeface="Microsoft Sans Serif" pitchFamily="34" charset="0"/>
              </a:rPr>
              <a:t>Joe Mathews</a:t>
            </a:r>
            <a:br>
              <a:rPr lang="en-US" dirty="0">
                <a:solidFill>
                  <a:srgbClr val="FFC000"/>
                </a:solidFill>
                <a:latin typeface="Microsoft Sans Serif" pitchFamily="34" charset="0"/>
                <a:cs typeface="Microsoft Sans Serif" pitchFamily="34" charset="0"/>
              </a:rPr>
            </a:br>
            <a:r>
              <a:rPr lang="en-US" dirty="0">
                <a:solidFill>
                  <a:srgbClr val="FFC000"/>
                </a:solidFill>
                <a:latin typeface="Microsoft Sans Serif" pitchFamily="34" charset="0"/>
                <a:cs typeface="Microsoft Sans Serif" pitchFamily="34" charset="0"/>
              </a:rPr>
              <a:t>Online Membership Director</a:t>
            </a:r>
            <a:endParaRPr lang="en-CA" dirty="0"/>
          </a:p>
        </p:txBody>
      </p:sp>
    </p:spTree>
    <p:extLst>
      <p:ext uri="{BB962C8B-B14F-4D97-AF65-F5344CB8AC3E}">
        <p14:creationId xmlns:p14="http://schemas.microsoft.com/office/powerpoint/2010/main" val="59184721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0" y="1524000"/>
            <a:ext cx="9144000" cy="5334000"/>
          </a:xfrm>
        </p:spPr>
        <p:txBody>
          <a:bodyPr>
            <a:normAutofit fontScale="25000" lnSpcReduction="20000"/>
          </a:bodyPr>
          <a:lstStyle/>
          <a:p>
            <a:pPr>
              <a:lnSpc>
                <a:spcPct val="170000"/>
              </a:lnSpc>
            </a:pPr>
            <a:r>
              <a:rPr lang="en-CA" sz="11200" dirty="0" smtClean="0">
                <a:latin typeface="Calibri" panose="020F0502020204030204" pitchFamily="34" charset="0"/>
                <a:cs typeface="Calibri" panose="020F0502020204030204" pitchFamily="34" charset="0"/>
              </a:rPr>
              <a:t>John </a:t>
            </a:r>
            <a:r>
              <a:rPr lang="en-CA" sz="11200" dirty="0" smtClean="0">
                <a:latin typeface="Calibri" panose="020F0502020204030204" pitchFamily="34" charset="0"/>
                <a:cs typeface="Calibri" panose="020F0502020204030204" pitchFamily="34" charset="0"/>
              </a:rPr>
              <a:t>Doe </a:t>
            </a:r>
            <a:r>
              <a:rPr lang="en-CA" sz="11200" dirty="0">
                <a:latin typeface="Calibri" panose="020F0502020204030204" pitchFamily="34" charset="0"/>
                <a:cs typeface="Calibri" panose="020F0502020204030204" pitchFamily="34" charset="0"/>
              </a:rPr>
              <a:t>has joined the Knights of Columbus through the eMembership initiative and is interested in transferring to a local council in your area</a:t>
            </a:r>
            <a:r>
              <a:rPr lang="en-CA" sz="11200" dirty="0" smtClean="0">
                <a:latin typeface="Calibri" panose="020F0502020204030204" pitchFamily="34" charset="0"/>
                <a:cs typeface="Calibri" panose="020F0502020204030204" pitchFamily="34" charset="0"/>
              </a:rPr>
              <a:t>.</a:t>
            </a:r>
            <a:br>
              <a:rPr lang="en-CA" sz="11200" dirty="0" smtClean="0">
                <a:latin typeface="Calibri" panose="020F0502020204030204" pitchFamily="34" charset="0"/>
                <a:cs typeface="Calibri" panose="020F0502020204030204" pitchFamily="34" charset="0"/>
              </a:rPr>
            </a:br>
            <a:r>
              <a:rPr lang="en-CA" sz="11200" dirty="0" smtClean="0">
                <a:latin typeface="Calibri" panose="020F0502020204030204" pitchFamily="34" charset="0"/>
                <a:cs typeface="Calibri" panose="020F0502020204030204" pitchFamily="34" charset="0"/>
              </a:rPr>
              <a:t>John </a:t>
            </a:r>
            <a:r>
              <a:rPr lang="en-CA" sz="11200" dirty="0" smtClean="0">
                <a:latin typeface="Calibri" panose="020F0502020204030204" pitchFamily="34" charset="0"/>
                <a:cs typeface="Calibri" panose="020F0502020204030204" pitchFamily="34" charset="0"/>
              </a:rPr>
              <a:t>Doe </a:t>
            </a:r>
            <a:r>
              <a:rPr lang="en-CA" sz="11200" dirty="0">
                <a:latin typeface="Calibri" panose="020F0502020204030204" pitchFamily="34" charset="0"/>
                <a:cs typeface="Calibri" panose="020F0502020204030204" pitchFamily="34" charset="0"/>
              </a:rPr>
              <a:t/>
            </a:r>
            <a:br>
              <a:rPr lang="en-CA" sz="11200" dirty="0">
                <a:latin typeface="Calibri" panose="020F0502020204030204" pitchFamily="34" charset="0"/>
                <a:cs typeface="Calibri" panose="020F0502020204030204" pitchFamily="34" charset="0"/>
              </a:rPr>
            </a:br>
            <a:r>
              <a:rPr lang="en-CA" sz="11200" dirty="0" smtClean="0">
                <a:latin typeface="Calibri" panose="020F0502020204030204" pitchFamily="34" charset="0"/>
                <a:cs typeface="Calibri" panose="020F0502020204030204" pitchFamily="34" charset="0"/>
              </a:rPr>
              <a:t>123-4567 My Street, </a:t>
            </a:r>
            <a:r>
              <a:rPr lang="en-CA" sz="11200" dirty="0" smtClean="0">
                <a:latin typeface="Calibri" panose="020F0502020204030204" pitchFamily="34" charset="0"/>
                <a:cs typeface="Calibri" panose="020F0502020204030204" pitchFamily="34" charset="0"/>
              </a:rPr>
              <a:t>My City</a:t>
            </a:r>
            <a:r>
              <a:rPr lang="en-CA" sz="11200" dirty="0" smtClean="0">
                <a:latin typeface="Calibri" panose="020F0502020204030204" pitchFamily="34" charset="0"/>
                <a:cs typeface="Calibri" panose="020F0502020204030204" pitchFamily="34" charset="0"/>
              </a:rPr>
              <a:t>, </a:t>
            </a:r>
            <a:r>
              <a:rPr lang="en-CA" sz="11200" dirty="0">
                <a:latin typeface="Calibri" panose="020F0502020204030204" pitchFamily="34" charset="0"/>
                <a:cs typeface="Calibri" panose="020F0502020204030204" pitchFamily="34" charset="0"/>
              </a:rPr>
              <a:t>ON, </a:t>
            </a:r>
            <a:r>
              <a:rPr lang="en-CA" sz="11200" dirty="0" smtClean="0">
                <a:latin typeface="Calibri" panose="020F0502020204030204" pitchFamily="34" charset="0"/>
                <a:cs typeface="Calibri" panose="020F0502020204030204" pitchFamily="34" charset="0"/>
              </a:rPr>
              <a:t>L9Z 3T7</a:t>
            </a:r>
            <a:r>
              <a:rPr lang="en-CA" sz="11200" dirty="0">
                <a:latin typeface="Calibri" panose="020F0502020204030204" pitchFamily="34" charset="0"/>
                <a:cs typeface="Calibri" panose="020F0502020204030204" pitchFamily="34" charset="0"/>
              </a:rPr>
              <a:t>, CA</a:t>
            </a:r>
            <a:br>
              <a:rPr lang="en-CA" sz="11200" dirty="0">
                <a:latin typeface="Calibri" panose="020F0502020204030204" pitchFamily="34" charset="0"/>
                <a:cs typeface="Calibri" panose="020F0502020204030204" pitchFamily="34" charset="0"/>
              </a:rPr>
            </a:br>
            <a:r>
              <a:rPr lang="en-CA" sz="11200" dirty="0" smtClean="0">
                <a:latin typeface="Calibri" panose="020F0502020204030204" pitchFamily="34" charset="0"/>
                <a:cs typeface="Calibri" panose="020F0502020204030204" pitchFamily="34" charset="0"/>
              </a:rPr>
              <a:t>905-123-4567</a:t>
            </a:r>
            <a:r>
              <a:rPr lang="en-CA" sz="11200" dirty="0">
                <a:latin typeface="Calibri" panose="020F0502020204030204" pitchFamily="34" charset="0"/>
                <a:cs typeface="Calibri" panose="020F0502020204030204" pitchFamily="34" charset="0"/>
              </a:rPr>
              <a:t/>
            </a:r>
            <a:br>
              <a:rPr lang="en-CA" sz="11200" dirty="0">
                <a:latin typeface="Calibri" panose="020F0502020204030204" pitchFamily="34" charset="0"/>
                <a:cs typeface="Calibri" panose="020F0502020204030204" pitchFamily="34" charset="0"/>
              </a:rPr>
            </a:br>
            <a:r>
              <a:rPr lang="en-CA" sz="11200" u="sng" dirty="0" smtClean="0">
                <a:latin typeface="Calibri" panose="020F0502020204030204" pitchFamily="34" charset="0"/>
                <a:cs typeface="Calibri" panose="020F0502020204030204" pitchFamily="34" charset="0"/>
                <a:hlinkClick r:id="rId2"/>
              </a:rPr>
              <a:t>johndoe@gmail.com</a:t>
            </a:r>
            <a:r>
              <a:rPr lang="en-CA" sz="11200" dirty="0">
                <a:latin typeface="Calibri" panose="020F0502020204030204" pitchFamily="34" charset="0"/>
                <a:cs typeface="Calibri" panose="020F0502020204030204" pitchFamily="34" charset="0"/>
              </a:rPr>
              <a:t/>
            </a:r>
            <a:br>
              <a:rPr lang="en-CA" sz="11200" dirty="0">
                <a:latin typeface="Calibri" panose="020F0502020204030204" pitchFamily="34" charset="0"/>
                <a:cs typeface="Calibri" panose="020F0502020204030204" pitchFamily="34" charset="0"/>
              </a:rPr>
            </a:br>
            <a:r>
              <a:rPr lang="en-CA" sz="11200" dirty="0">
                <a:latin typeface="Calibri" panose="020F0502020204030204" pitchFamily="34" charset="0"/>
                <a:cs typeface="Calibri" panose="020F0502020204030204" pitchFamily="34" charset="0"/>
              </a:rPr>
              <a:t>Parish Information: St </a:t>
            </a:r>
            <a:r>
              <a:rPr lang="en-CA" sz="11200" dirty="0" smtClean="0">
                <a:latin typeface="Calibri" panose="020F0502020204030204" pitchFamily="34" charset="0"/>
                <a:cs typeface="Calibri" panose="020F0502020204030204" pitchFamily="34" charset="0"/>
              </a:rPr>
              <a:t>Anthony (</a:t>
            </a:r>
            <a:r>
              <a:rPr lang="en-CA" sz="11200" dirty="0" smtClean="0">
                <a:latin typeface="Calibri" panose="020F0502020204030204" pitchFamily="34" charset="0"/>
                <a:cs typeface="Calibri" panose="020F0502020204030204" pitchFamily="34" charset="0"/>
              </a:rPr>
              <a:t>My City</a:t>
            </a:r>
            <a:r>
              <a:rPr lang="en-CA" sz="11200" dirty="0" smtClean="0">
                <a:latin typeface="Calibri" panose="020F0502020204030204" pitchFamily="34" charset="0"/>
                <a:cs typeface="Calibri" panose="020F0502020204030204" pitchFamily="34" charset="0"/>
              </a:rPr>
              <a:t>, </a:t>
            </a:r>
            <a:r>
              <a:rPr lang="en-CA" sz="11200" dirty="0">
                <a:latin typeface="Calibri" panose="020F0502020204030204" pitchFamily="34" charset="0"/>
                <a:cs typeface="Calibri" panose="020F0502020204030204" pitchFamily="34" charset="0"/>
              </a:rPr>
              <a:t>ON) </a:t>
            </a:r>
            <a:br>
              <a:rPr lang="en-CA" sz="11200" dirty="0">
                <a:latin typeface="Calibri" panose="020F0502020204030204" pitchFamily="34" charset="0"/>
                <a:cs typeface="Calibri" panose="020F0502020204030204" pitchFamily="34" charset="0"/>
              </a:rPr>
            </a:br>
            <a:r>
              <a:rPr lang="en-US" sz="2000" dirty="0" smtClean="0">
                <a:latin typeface="Calibri" pitchFamily="34" charset="0"/>
                <a:cs typeface="Microsoft Sans Serif" pitchFamily="34" charset="0"/>
              </a:rPr>
              <a:t/>
            </a:r>
            <a:br>
              <a:rPr lang="en-US" sz="2000" dirty="0" smtClean="0">
                <a:latin typeface="Calibri" pitchFamily="34" charset="0"/>
                <a:cs typeface="Microsoft Sans Serif" pitchFamily="34" charset="0"/>
              </a:rPr>
            </a:br>
            <a:r>
              <a:rPr lang="en-US" sz="2000" dirty="0" smtClean="0">
                <a:latin typeface="Calibri" pitchFamily="34" charset="0"/>
                <a:cs typeface="Microsoft Sans Serif" pitchFamily="34" charset="0"/>
              </a:rPr>
              <a:t>  </a:t>
            </a:r>
            <a:endParaRPr lang="en-US" sz="2000"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3"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426865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304800" y="1600200"/>
            <a:ext cx="8610600" cy="4952999"/>
          </a:xfrm>
        </p:spPr>
        <p:txBody>
          <a:bodyPr>
            <a:normAutofit fontScale="92500"/>
          </a:bodyPr>
          <a:lstStyle/>
          <a:p>
            <a:pPr marL="118872" indent="0">
              <a:lnSpc>
                <a:spcPct val="170000"/>
              </a:lnSpc>
              <a:buNone/>
            </a:pPr>
            <a:r>
              <a:rPr lang="en-US" sz="3500" b="1" dirty="0" smtClean="0">
                <a:latin typeface="Calibri" pitchFamily="34" charset="0"/>
                <a:cs typeface="Microsoft Sans Serif" pitchFamily="34" charset="0"/>
              </a:rPr>
              <a:t>LIST OF ASSIGNED </a:t>
            </a:r>
            <a:r>
              <a:rPr lang="en-US" sz="3500" b="1" dirty="0" smtClean="0">
                <a:latin typeface="Calibri" pitchFamily="34" charset="0"/>
                <a:cs typeface="Microsoft Sans Serif" pitchFamily="34" charset="0"/>
              </a:rPr>
              <a:t>ONLINE </a:t>
            </a:r>
            <a:r>
              <a:rPr lang="en-US" sz="3500" b="1" dirty="0" smtClean="0">
                <a:latin typeface="Calibri" pitchFamily="34" charset="0"/>
                <a:cs typeface="Microsoft Sans Serif" pitchFamily="34" charset="0"/>
              </a:rPr>
              <a:t>MEMBERS</a:t>
            </a:r>
            <a:endParaRPr lang="en-US" sz="2000" dirty="0">
              <a:latin typeface="Calibri" pitchFamily="34" charset="0"/>
              <a:cs typeface="Microsoft Sans Serif" pitchFamily="34" charset="0"/>
            </a:endParaRPr>
          </a:p>
          <a:p>
            <a:pPr>
              <a:lnSpc>
                <a:spcPct val="170000"/>
              </a:lnSpc>
            </a:pPr>
            <a:r>
              <a:rPr lang="en-US" sz="2800" dirty="0" smtClean="0">
                <a:latin typeface="Calibri" pitchFamily="34" charset="0"/>
                <a:cs typeface="Microsoft Sans Serif" pitchFamily="34" charset="0"/>
              </a:rPr>
              <a:t>Preferred Council indicated on the application</a:t>
            </a:r>
            <a:endParaRPr lang="en-US" sz="2800" dirty="0" smtClean="0">
              <a:latin typeface="Calibri" pitchFamily="34" charset="0"/>
              <a:cs typeface="Microsoft Sans Serif" pitchFamily="34" charset="0"/>
            </a:endParaRPr>
          </a:p>
          <a:p>
            <a:pPr>
              <a:lnSpc>
                <a:spcPct val="170000"/>
              </a:lnSpc>
            </a:pPr>
            <a:r>
              <a:rPr lang="en-US" sz="3000" dirty="0" smtClean="0">
                <a:latin typeface="Calibri" pitchFamily="34" charset="0"/>
                <a:cs typeface="Microsoft Sans Serif" pitchFamily="34" charset="0"/>
              </a:rPr>
              <a:t>Email sent to </a:t>
            </a:r>
            <a:r>
              <a:rPr lang="en-US" sz="2800" dirty="0" smtClean="0">
                <a:latin typeface="Calibri" pitchFamily="34" charset="0"/>
                <a:cs typeface="Microsoft Sans Serif" pitchFamily="34" charset="0"/>
              </a:rPr>
              <a:t>State</a:t>
            </a:r>
            <a:r>
              <a:rPr lang="en-US" sz="3000" dirty="0" smtClean="0">
                <a:latin typeface="Calibri" pitchFamily="34" charset="0"/>
                <a:cs typeface="Microsoft Sans Serif" pitchFamily="34" charset="0"/>
              </a:rPr>
              <a:t> identifying the new member</a:t>
            </a:r>
          </a:p>
          <a:p>
            <a:pPr>
              <a:lnSpc>
                <a:spcPct val="170000"/>
              </a:lnSpc>
            </a:pPr>
            <a:r>
              <a:rPr lang="en-US" sz="3000" dirty="0" smtClean="0">
                <a:latin typeface="Calibri" pitchFamily="34" charset="0"/>
                <a:cs typeface="Microsoft Sans Serif" pitchFamily="34" charset="0"/>
              </a:rPr>
              <a:t>Email sent to the DD based on the council number</a:t>
            </a:r>
            <a:endParaRPr lang="en-US" sz="2000" dirty="0">
              <a:latin typeface="Calibri" pitchFamily="34" charset="0"/>
              <a:cs typeface="Microsoft Sans Serif" pitchFamily="34" charset="0"/>
            </a:endParaRPr>
          </a:p>
          <a:p>
            <a:pPr>
              <a:lnSpc>
                <a:spcPct val="170000"/>
              </a:lnSpc>
            </a:pPr>
            <a:r>
              <a:rPr lang="en-US" sz="2800" dirty="0" smtClean="0">
                <a:latin typeface="Calibri" pitchFamily="34" charset="0"/>
                <a:cs typeface="Microsoft Sans Serif" pitchFamily="34" charset="0"/>
              </a:rPr>
              <a:t>The new member can be found on the Council’s Prospect List by using the Prospect Tab (accessed by the GK and FS)</a:t>
            </a:r>
            <a:r>
              <a:rPr lang="en-US" sz="2000" dirty="0" smtClean="0">
                <a:latin typeface="Calibri" pitchFamily="34" charset="0"/>
                <a:cs typeface="Microsoft Sans Serif" pitchFamily="34" charset="0"/>
              </a:rPr>
              <a:t/>
            </a:r>
            <a:br>
              <a:rPr lang="en-US" sz="2000" dirty="0" smtClean="0">
                <a:latin typeface="Calibri" pitchFamily="34" charset="0"/>
                <a:cs typeface="Microsoft Sans Serif" pitchFamily="34" charset="0"/>
              </a:rPr>
            </a:br>
            <a:endParaRPr lang="en-US" sz="2000" dirty="0" smtClean="0">
              <a:latin typeface="Calibri" pitchFamily="34" charset="0"/>
              <a:cs typeface="Microsoft Sans Serif" pitchFamily="34" charset="0"/>
            </a:endParaRPr>
          </a:p>
          <a:p>
            <a:pPr>
              <a:lnSpc>
                <a:spcPct val="170000"/>
              </a:lnSpc>
            </a:pPr>
            <a:endParaRPr lang="en-US" sz="2000"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2"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8711509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0" y="1524000"/>
            <a:ext cx="9144000" cy="5334000"/>
          </a:xfrm>
        </p:spPr>
        <p:txBody>
          <a:bodyPr>
            <a:normAutofit fontScale="25000" lnSpcReduction="20000"/>
          </a:bodyPr>
          <a:lstStyle/>
          <a:p>
            <a:pPr>
              <a:lnSpc>
                <a:spcPct val="170000"/>
              </a:lnSpc>
            </a:pPr>
            <a:r>
              <a:rPr lang="en-CA" sz="11200" dirty="0" smtClean="0">
                <a:latin typeface="Calibri" panose="020F0502020204030204" pitchFamily="34" charset="0"/>
                <a:cs typeface="Calibri" panose="020F0502020204030204" pitchFamily="34" charset="0"/>
              </a:rPr>
              <a:t>John </a:t>
            </a:r>
            <a:r>
              <a:rPr lang="en-CA" sz="11200" dirty="0">
                <a:latin typeface="Calibri" panose="020F0502020204030204" pitchFamily="34" charset="0"/>
                <a:cs typeface="Calibri" panose="020F0502020204030204" pitchFamily="34" charset="0"/>
              </a:rPr>
              <a:t>Doe has joined the Knights of Columbus through the eMembership initiative and is interested in transferring </a:t>
            </a:r>
            <a:r>
              <a:rPr lang="en-CA" sz="11200" dirty="0" smtClean="0">
                <a:latin typeface="Calibri" panose="020F0502020204030204" pitchFamily="34" charset="0"/>
                <a:cs typeface="Calibri" panose="020F0502020204030204" pitchFamily="34" charset="0"/>
              </a:rPr>
              <a:t>to Council 12345.</a:t>
            </a:r>
            <a:r>
              <a:rPr lang="en-CA" sz="11200" dirty="0">
                <a:latin typeface="Calibri" panose="020F0502020204030204" pitchFamily="34" charset="0"/>
                <a:cs typeface="Calibri" panose="020F0502020204030204" pitchFamily="34" charset="0"/>
              </a:rPr>
              <a:t/>
            </a:r>
            <a:br>
              <a:rPr lang="en-CA" sz="11200" dirty="0">
                <a:latin typeface="Calibri" panose="020F0502020204030204" pitchFamily="34" charset="0"/>
                <a:cs typeface="Calibri" panose="020F0502020204030204" pitchFamily="34" charset="0"/>
              </a:rPr>
            </a:br>
            <a:r>
              <a:rPr lang="en-CA" sz="11200" dirty="0" smtClean="0">
                <a:latin typeface="Calibri" panose="020F0502020204030204" pitchFamily="34" charset="0"/>
                <a:cs typeface="Calibri" panose="020F0502020204030204" pitchFamily="34" charset="0"/>
              </a:rPr>
              <a:t>John </a:t>
            </a:r>
            <a:r>
              <a:rPr lang="en-CA" sz="11200" dirty="0" smtClean="0">
                <a:latin typeface="Calibri" panose="020F0502020204030204" pitchFamily="34" charset="0"/>
                <a:cs typeface="Calibri" panose="020F0502020204030204" pitchFamily="34" charset="0"/>
              </a:rPr>
              <a:t>Doe </a:t>
            </a:r>
            <a:r>
              <a:rPr lang="en-CA" sz="11200" dirty="0">
                <a:latin typeface="Calibri" panose="020F0502020204030204" pitchFamily="34" charset="0"/>
                <a:cs typeface="Calibri" panose="020F0502020204030204" pitchFamily="34" charset="0"/>
              </a:rPr>
              <a:t/>
            </a:r>
            <a:br>
              <a:rPr lang="en-CA" sz="11200" dirty="0">
                <a:latin typeface="Calibri" panose="020F0502020204030204" pitchFamily="34" charset="0"/>
                <a:cs typeface="Calibri" panose="020F0502020204030204" pitchFamily="34" charset="0"/>
              </a:rPr>
            </a:br>
            <a:r>
              <a:rPr lang="en-CA" sz="11200" dirty="0" smtClean="0">
                <a:latin typeface="Calibri" panose="020F0502020204030204" pitchFamily="34" charset="0"/>
                <a:cs typeface="Calibri" panose="020F0502020204030204" pitchFamily="34" charset="0"/>
              </a:rPr>
              <a:t>123-4567 My Street, </a:t>
            </a:r>
            <a:r>
              <a:rPr lang="en-CA" sz="11200" dirty="0" err="1" smtClean="0">
                <a:latin typeface="Calibri" panose="020F0502020204030204" pitchFamily="34" charset="0"/>
                <a:cs typeface="Calibri" panose="020F0502020204030204" pitchFamily="34" charset="0"/>
              </a:rPr>
              <a:t>Mycity</a:t>
            </a:r>
            <a:r>
              <a:rPr lang="en-CA" sz="11200" dirty="0" smtClean="0">
                <a:latin typeface="Calibri" panose="020F0502020204030204" pitchFamily="34" charset="0"/>
                <a:cs typeface="Calibri" panose="020F0502020204030204" pitchFamily="34" charset="0"/>
              </a:rPr>
              <a:t>, </a:t>
            </a:r>
            <a:r>
              <a:rPr lang="en-CA" sz="11200" dirty="0">
                <a:latin typeface="Calibri" panose="020F0502020204030204" pitchFamily="34" charset="0"/>
                <a:cs typeface="Calibri" panose="020F0502020204030204" pitchFamily="34" charset="0"/>
              </a:rPr>
              <a:t>ON, </a:t>
            </a:r>
            <a:r>
              <a:rPr lang="en-CA" sz="11200" dirty="0" smtClean="0">
                <a:latin typeface="Calibri" panose="020F0502020204030204" pitchFamily="34" charset="0"/>
                <a:cs typeface="Calibri" panose="020F0502020204030204" pitchFamily="34" charset="0"/>
              </a:rPr>
              <a:t>L9Z 3T7</a:t>
            </a:r>
            <a:r>
              <a:rPr lang="en-CA" sz="11200" dirty="0">
                <a:latin typeface="Calibri" panose="020F0502020204030204" pitchFamily="34" charset="0"/>
                <a:cs typeface="Calibri" panose="020F0502020204030204" pitchFamily="34" charset="0"/>
              </a:rPr>
              <a:t>, CA</a:t>
            </a:r>
            <a:br>
              <a:rPr lang="en-CA" sz="11200" dirty="0">
                <a:latin typeface="Calibri" panose="020F0502020204030204" pitchFamily="34" charset="0"/>
                <a:cs typeface="Calibri" panose="020F0502020204030204" pitchFamily="34" charset="0"/>
              </a:rPr>
            </a:br>
            <a:r>
              <a:rPr lang="en-CA" sz="11200" dirty="0" smtClean="0">
                <a:latin typeface="Calibri" panose="020F0502020204030204" pitchFamily="34" charset="0"/>
                <a:cs typeface="Calibri" panose="020F0502020204030204" pitchFamily="34" charset="0"/>
              </a:rPr>
              <a:t>905-123-4567</a:t>
            </a:r>
            <a:r>
              <a:rPr lang="en-CA" sz="11200" dirty="0">
                <a:latin typeface="Calibri" panose="020F0502020204030204" pitchFamily="34" charset="0"/>
                <a:cs typeface="Calibri" panose="020F0502020204030204" pitchFamily="34" charset="0"/>
              </a:rPr>
              <a:t/>
            </a:r>
            <a:br>
              <a:rPr lang="en-CA" sz="11200" dirty="0">
                <a:latin typeface="Calibri" panose="020F0502020204030204" pitchFamily="34" charset="0"/>
                <a:cs typeface="Calibri" panose="020F0502020204030204" pitchFamily="34" charset="0"/>
              </a:rPr>
            </a:br>
            <a:r>
              <a:rPr lang="en-CA" sz="11200" u="sng" dirty="0" smtClean="0">
                <a:latin typeface="Calibri" panose="020F0502020204030204" pitchFamily="34" charset="0"/>
                <a:cs typeface="Calibri" panose="020F0502020204030204" pitchFamily="34" charset="0"/>
                <a:hlinkClick r:id="rId2"/>
              </a:rPr>
              <a:t>johndoe@gmail.com</a:t>
            </a:r>
            <a:r>
              <a:rPr lang="en-CA" sz="11200" dirty="0">
                <a:latin typeface="Calibri" panose="020F0502020204030204" pitchFamily="34" charset="0"/>
                <a:cs typeface="Calibri" panose="020F0502020204030204" pitchFamily="34" charset="0"/>
              </a:rPr>
              <a:t/>
            </a:r>
            <a:br>
              <a:rPr lang="en-CA" sz="11200" dirty="0">
                <a:latin typeface="Calibri" panose="020F0502020204030204" pitchFamily="34" charset="0"/>
                <a:cs typeface="Calibri" panose="020F0502020204030204" pitchFamily="34" charset="0"/>
              </a:rPr>
            </a:br>
            <a:r>
              <a:rPr lang="en-CA" sz="11200" dirty="0">
                <a:latin typeface="Calibri" panose="020F0502020204030204" pitchFamily="34" charset="0"/>
                <a:cs typeface="Calibri" panose="020F0502020204030204" pitchFamily="34" charset="0"/>
              </a:rPr>
              <a:t>Parish Information: St </a:t>
            </a:r>
            <a:r>
              <a:rPr lang="en-CA" sz="11200" dirty="0" smtClean="0">
                <a:latin typeface="Calibri" panose="020F0502020204030204" pitchFamily="34" charset="0"/>
                <a:cs typeface="Calibri" panose="020F0502020204030204" pitchFamily="34" charset="0"/>
              </a:rPr>
              <a:t>Anthony (</a:t>
            </a:r>
            <a:r>
              <a:rPr lang="en-CA" sz="11200" dirty="0" err="1" smtClean="0">
                <a:latin typeface="Calibri" panose="020F0502020204030204" pitchFamily="34" charset="0"/>
                <a:cs typeface="Calibri" panose="020F0502020204030204" pitchFamily="34" charset="0"/>
              </a:rPr>
              <a:t>Mycity</a:t>
            </a:r>
            <a:r>
              <a:rPr lang="en-CA" sz="11200" dirty="0" smtClean="0">
                <a:latin typeface="Calibri" panose="020F0502020204030204" pitchFamily="34" charset="0"/>
                <a:cs typeface="Calibri" panose="020F0502020204030204" pitchFamily="34" charset="0"/>
              </a:rPr>
              <a:t>, </a:t>
            </a:r>
            <a:r>
              <a:rPr lang="en-CA" sz="11200" dirty="0">
                <a:latin typeface="Calibri" panose="020F0502020204030204" pitchFamily="34" charset="0"/>
                <a:cs typeface="Calibri" panose="020F0502020204030204" pitchFamily="34" charset="0"/>
              </a:rPr>
              <a:t>ON) </a:t>
            </a:r>
            <a:br>
              <a:rPr lang="en-CA" sz="11200" dirty="0">
                <a:latin typeface="Calibri" panose="020F0502020204030204" pitchFamily="34" charset="0"/>
                <a:cs typeface="Calibri" panose="020F0502020204030204" pitchFamily="34" charset="0"/>
              </a:rPr>
            </a:br>
            <a:r>
              <a:rPr lang="en-US" sz="2000" dirty="0" smtClean="0">
                <a:latin typeface="Calibri" pitchFamily="34" charset="0"/>
                <a:cs typeface="Microsoft Sans Serif" pitchFamily="34" charset="0"/>
              </a:rPr>
              <a:t/>
            </a:r>
            <a:br>
              <a:rPr lang="en-US" sz="2000" dirty="0" smtClean="0">
                <a:latin typeface="Calibri" pitchFamily="34" charset="0"/>
                <a:cs typeface="Microsoft Sans Serif" pitchFamily="34" charset="0"/>
              </a:rPr>
            </a:br>
            <a:r>
              <a:rPr lang="en-US" sz="2000" dirty="0" smtClean="0">
                <a:latin typeface="Calibri" pitchFamily="34" charset="0"/>
                <a:cs typeface="Microsoft Sans Serif" pitchFamily="34" charset="0"/>
              </a:rPr>
              <a:t>  </a:t>
            </a:r>
            <a:endParaRPr lang="en-US" sz="2000"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3"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8020495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304800" y="1600200"/>
            <a:ext cx="8610600" cy="4952999"/>
          </a:xfrm>
        </p:spPr>
        <p:txBody>
          <a:bodyPr>
            <a:normAutofit lnSpcReduction="10000"/>
          </a:bodyPr>
          <a:lstStyle/>
          <a:p>
            <a:pPr marL="118872" indent="0">
              <a:lnSpc>
                <a:spcPct val="170000"/>
              </a:lnSpc>
              <a:buNone/>
            </a:pPr>
            <a:r>
              <a:rPr lang="en-US" sz="3600" b="1" dirty="0" smtClean="0">
                <a:latin typeface="Calibri" pitchFamily="34" charset="0"/>
                <a:cs typeface="Microsoft Sans Serif" pitchFamily="34" charset="0"/>
              </a:rPr>
              <a:t>STATE ONLINE MEMBERSHIP ROSTER</a:t>
            </a:r>
            <a:endParaRPr lang="en-US" sz="2000" dirty="0">
              <a:latin typeface="Calibri" pitchFamily="34" charset="0"/>
              <a:cs typeface="Microsoft Sans Serif" pitchFamily="34" charset="0"/>
            </a:endParaRPr>
          </a:p>
          <a:p>
            <a:pPr>
              <a:lnSpc>
                <a:spcPct val="170000"/>
              </a:lnSpc>
            </a:pPr>
            <a:r>
              <a:rPr lang="en-US" sz="2800" dirty="0" smtClean="0">
                <a:latin typeface="Calibri" pitchFamily="34" charset="0"/>
                <a:cs typeface="Microsoft Sans Serif" pitchFamily="34" charset="0"/>
              </a:rPr>
              <a:t>This list consists of the online members on both the Assigned and Unassigned lists along with the online members who have been moved off of these lists and into the Ontario State e-membership Council No. 98055.</a:t>
            </a:r>
            <a:r>
              <a:rPr lang="en-US" sz="2000" dirty="0" smtClean="0">
                <a:latin typeface="Calibri" pitchFamily="34" charset="0"/>
                <a:cs typeface="Microsoft Sans Serif" pitchFamily="34" charset="0"/>
              </a:rPr>
              <a:t/>
            </a:r>
            <a:br>
              <a:rPr lang="en-US" sz="2000" dirty="0" smtClean="0">
                <a:latin typeface="Calibri" pitchFamily="34" charset="0"/>
                <a:cs typeface="Microsoft Sans Serif" pitchFamily="34" charset="0"/>
              </a:rPr>
            </a:br>
            <a:endParaRPr lang="en-US" sz="2000" dirty="0" smtClean="0">
              <a:latin typeface="Calibri" pitchFamily="34" charset="0"/>
              <a:cs typeface="Microsoft Sans Serif" pitchFamily="34" charset="0"/>
            </a:endParaRPr>
          </a:p>
          <a:p>
            <a:pPr>
              <a:lnSpc>
                <a:spcPct val="170000"/>
              </a:lnSpc>
            </a:pPr>
            <a:endParaRPr lang="en-US" sz="2000"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2"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4121993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304800" y="1600200"/>
            <a:ext cx="8610600" cy="4952999"/>
          </a:xfrm>
        </p:spPr>
        <p:txBody>
          <a:bodyPr>
            <a:normAutofit/>
          </a:bodyPr>
          <a:lstStyle/>
          <a:p>
            <a:pPr marL="118872" indent="0">
              <a:lnSpc>
                <a:spcPct val="170000"/>
              </a:lnSpc>
              <a:buNone/>
            </a:pPr>
            <a:r>
              <a:rPr lang="en-US" sz="3600" b="1" dirty="0" smtClean="0">
                <a:latin typeface="Calibri" pitchFamily="34" charset="0"/>
                <a:cs typeface="Microsoft Sans Serif" pitchFamily="34" charset="0"/>
              </a:rPr>
              <a:t>ONLINE EXEMPLIFICATION LIST </a:t>
            </a:r>
            <a:r>
              <a:rPr lang="en-US" sz="3600" b="1" dirty="0">
                <a:latin typeface="Calibri" pitchFamily="34" charset="0"/>
                <a:cs typeface="Microsoft Sans Serif" pitchFamily="34" charset="0"/>
              </a:rPr>
              <a:t>(</a:t>
            </a:r>
            <a:r>
              <a:rPr lang="en-US" sz="3600" b="1" dirty="0" smtClean="0">
                <a:latin typeface="Calibri" pitchFamily="34" charset="0"/>
                <a:cs typeface="Microsoft Sans Serif" pitchFamily="34" charset="0"/>
              </a:rPr>
              <a:t>SUPREME)</a:t>
            </a:r>
            <a:endParaRPr lang="en-US" sz="2000" dirty="0">
              <a:latin typeface="Calibri" pitchFamily="34" charset="0"/>
              <a:cs typeface="Microsoft Sans Serif" pitchFamily="34" charset="0"/>
            </a:endParaRPr>
          </a:p>
          <a:p>
            <a:pPr>
              <a:lnSpc>
                <a:spcPct val="170000"/>
              </a:lnSpc>
            </a:pPr>
            <a:r>
              <a:rPr lang="en-US" sz="2800" dirty="0" smtClean="0">
                <a:latin typeface="Calibri" pitchFamily="34" charset="0"/>
                <a:cs typeface="Microsoft Sans Serif" pitchFamily="34" charset="0"/>
              </a:rPr>
              <a:t>This list consists of all the online members and candidates who attended one of the many online exemplifications hosted by Supreme during the fraternal year.</a:t>
            </a:r>
            <a:r>
              <a:rPr lang="en-US" sz="2000" dirty="0" smtClean="0">
                <a:latin typeface="Calibri" pitchFamily="34" charset="0"/>
                <a:cs typeface="Microsoft Sans Serif" pitchFamily="34" charset="0"/>
              </a:rPr>
              <a:t/>
            </a:r>
            <a:br>
              <a:rPr lang="en-US" sz="2000" dirty="0" smtClean="0">
                <a:latin typeface="Calibri" pitchFamily="34" charset="0"/>
                <a:cs typeface="Microsoft Sans Serif" pitchFamily="34" charset="0"/>
              </a:rPr>
            </a:br>
            <a:endParaRPr lang="en-US" sz="2000" dirty="0" smtClean="0">
              <a:latin typeface="Calibri" pitchFamily="34" charset="0"/>
              <a:cs typeface="Microsoft Sans Serif" pitchFamily="34" charset="0"/>
            </a:endParaRPr>
          </a:p>
          <a:p>
            <a:pPr>
              <a:lnSpc>
                <a:spcPct val="170000"/>
              </a:lnSpc>
            </a:pPr>
            <a:endParaRPr lang="en-US" sz="2000"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2"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982926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304800" y="1600200"/>
            <a:ext cx="8610600" cy="4952999"/>
          </a:xfrm>
        </p:spPr>
        <p:txBody>
          <a:bodyPr>
            <a:normAutofit lnSpcReduction="10000"/>
          </a:bodyPr>
          <a:lstStyle/>
          <a:p>
            <a:pPr marL="118872" indent="0">
              <a:lnSpc>
                <a:spcPct val="170000"/>
              </a:lnSpc>
              <a:buNone/>
            </a:pPr>
            <a:r>
              <a:rPr lang="en-US" sz="3600" b="1" dirty="0" smtClean="0">
                <a:latin typeface="Calibri" pitchFamily="34" charset="0"/>
                <a:cs typeface="Microsoft Sans Serif" pitchFamily="34" charset="0"/>
              </a:rPr>
              <a:t>ADDING NEW MEMBERS TO YOUR ROSTER</a:t>
            </a:r>
            <a:endParaRPr lang="en-US" sz="2000" dirty="0">
              <a:latin typeface="Calibri" pitchFamily="34" charset="0"/>
              <a:cs typeface="Microsoft Sans Serif" pitchFamily="34" charset="0"/>
            </a:endParaRPr>
          </a:p>
          <a:p>
            <a:pPr>
              <a:lnSpc>
                <a:spcPct val="170000"/>
              </a:lnSpc>
            </a:pPr>
            <a:r>
              <a:rPr lang="en-US" sz="2800" dirty="0" smtClean="0">
                <a:latin typeface="Calibri" pitchFamily="34" charset="0"/>
                <a:cs typeface="Microsoft Sans Serif" pitchFamily="34" charset="0"/>
              </a:rPr>
              <a:t>Online members on your Prospect List can be added to your roster by simply entering the Exemplification date</a:t>
            </a:r>
          </a:p>
          <a:p>
            <a:pPr>
              <a:lnSpc>
                <a:spcPct val="170000"/>
              </a:lnSpc>
            </a:pPr>
            <a:r>
              <a:rPr lang="en-US" sz="2800" dirty="0" smtClean="0">
                <a:latin typeface="Calibri" pitchFamily="34" charset="0"/>
                <a:cs typeface="Microsoft Sans Serif" pitchFamily="34" charset="0"/>
              </a:rPr>
              <a:t>Online members </a:t>
            </a:r>
            <a:r>
              <a:rPr lang="en-US" sz="2800" dirty="0" smtClean="0">
                <a:latin typeface="Calibri" pitchFamily="34" charset="0"/>
                <a:cs typeface="Microsoft Sans Serif" pitchFamily="34" charset="0"/>
              </a:rPr>
              <a:t>not on your Prospect List requires the</a:t>
            </a:r>
            <a:r>
              <a:rPr lang="en-US" sz="2800" dirty="0" smtClean="0">
                <a:latin typeface="Calibri" pitchFamily="34" charset="0"/>
                <a:cs typeface="Microsoft Sans Serif" pitchFamily="34" charset="0"/>
              </a:rPr>
              <a:t> council to use either a Form 100  or the Candidate Tab (online Form 100)</a:t>
            </a:r>
            <a:r>
              <a:rPr lang="en-US" sz="2000" dirty="0" smtClean="0">
                <a:latin typeface="Calibri" pitchFamily="34" charset="0"/>
                <a:cs typeface="Microsoft Sans Serif" pitchFamily="34" charset="0"/>
              </a:rPr>
              <a:t/>
            </a:r>
            <a:br>
              <a:rPr lang="en-US" sz="2000" dirty="0" smtClean="0">
                <a:latin typeface="Calibri" pitchFamily="34" charset="0"/>
                <a:cs typeface="Microsoft Sans Serif" pitchFamily="34" charset="0"/>
              </a:rPr>
            </a:br>
            <a:endParaRPr lang="en-US" sz="2000" dirty="0" smtClean="0">
              <a:latin typeface="Calibri" pitchFamily="34" charset="0"/>
              <a:cs typeface="Microsoft Sans Serif" pitchFamily="34" charset="0"/>
            </a:endParaRPr>
          </a:p>
          <a:p>
            <a:pPr>
              <a:lnSpc>
                <a:spcPct val="170000"/>
              </a:lnSpc>
            </a:pPr>
            <a:endParaRPr lang="en-US" sz="2000"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2"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25094899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304800" y="1600200"/>
            <a:ext cx="8610600" cy="4952999"/>
          </a:xfrm>
        </p:spPr>
        <p:txBody>
          <a:bodyPr>
            <a:normAutofit fontScale="92500" lnSpcReduction="10000"/>
          </a:bodyPr>
          <a:lstStyle/>
          <a:p>
            <a:pPr marL="118872" indent="0">
              <a:lnSpc>
                <a:spcPct val="170000"/>
              </a:lnSpc>
              <a:buNone/>
            </a:pPr>
            <a:r>
              <a:rPr lang="en-US" sz="3600" b="1" dirty="0" smtClean="0">
                <a:latin typeface="Calibri" pitchFamily="34" charset="0"/>
                <a:cs typeface="Microsoft Sans Serif" pitchFamily="34" charset="0"/>
              </a:rPr>
              <a:t>UPDATES</a:t>
            </a:r>
            <a:endParaRPr lang="en-US" sz="2000" dirty="0">
              <a:latin typeface="Calibri" pitchFamily="34" charset="0"/>
              <a:cs typeface="Microsoft Sans Serif" pitchFamily="34" charset="0"/>
            </a:endParaRPr>
          </a:p>
          <a:p>
            <a:pPr>
              <a:lnSpc>
                <a:spcPct val="170000"/>
              </a:lnSpc>
            </a:pPr>
            <a:r>
              <a:rPr lang="en-US" sz="3000" dirty="0" smtClean="0">
                <a:latin typeface="Calibri" pitchFamily="34" charset="0"/>
                <a:cs typeface="Microsoft Sans Serif" pitchFamily="34" charset="0"/>
              </a:rPr>
              <a:t>This year 60% of new members are online members</a:t>
            </a:r>
          </a:p>
          <a:p>
            <a:pPr>
              <a:lnSpc>
                <a:spcPct val="170000"/>
              </a:lnSpc>
            </a:pPr>
            <a:r>
              <a:rPr lang="en-US" sz="2800" dirty="0" smtClean="0">
                <a:latin typeface="Calibri" pitchFamily="34" charset="0"/>
                <a:cs typeface="Microsoft Sans Serif" pitchFamily="34" charset="0"/>
              </a:rPr>
              <a:t> </a:t>
            </a:r>
            <a:r>
              <a:rPr lang="en-US" sz="3000" dirty="0" smtClean="0">
                <a:latin typeface="Calibri" pitchFamily="34" charset="0"/>
                <a:cs typeface="Microsoft Sans Serif" pitchFamily="34" charset="0"/>
              </a:rPr>
              <a:t>27% of online members have joined a Council</a:t>
            </a:r>
          </a:p>
          <a:p>
            <a:pPr>
              <a:lnSpc>
                <a:spcPct val="170000"/>
              </a:lnSpc>
            </a:pPr>
            <a:r>
              <a:rPr lang="en-US" sz="3000" dirty="0" smtClean="0">
                <a:latin typeface="Calibri" pitchFamily="34" charset="0"/>
                <a:cs typeface="Microsoft Sans Serif" pitchFamily="34" charset="0"/>
              </a:rPr>
              <a:t>There are no annual dues</a:t>
            </a:r>
            <a:endParaRPr lang="en-US" sz="3000" dirty="0" smtClean="0">
              <a:latin typeface="Calibri" pitchFamily="34" charset="0"/>
              <a:cs typeface="Microsoft Sans Serif" pitchFamily="34" charset="0"/>
            </a:endParaRPr>
          </a:p>
          <a:p>
            <a:pPr>
              <a:lnSpc>
                <a:spcPct val="170000"/>
              </a:lnSpc>
            </a:pPr>
            <a:r>
              <a:rPr lang="en-US" sz="3000" dirty="0" smtClean="0">
                <a:latin typeface="Calibri" pitchFamily="34" charset="0"/>
                <a:cs typeface="Microsoft Sans Serif" pitchFamily="34" charset="0"/>
              </a:rPr>
              <a:t>Online membership renewed automatically on Jan 1st</a:t>
            </a:r>
          </a:p>
          <a:p>
            <a:pPr>
              <a:lnSpc>
                <a:spcPct val="170000"/>
              </a:lnSpc>
            </a:pPr>
            <a:r>
              <a:rPr lang="en-US" sz="3000" dirty="0" smtClean="0">
                <a:latin typeface="Calibri" pitchFamily="34" charset="0"/>
                <a:cs typeface="Microsoft Sans Serif" pitchFamily="34" charset="0"/>
              </a:rPr>
              <a:t>A </a:t>
            </a:r>
            <a:r>
              <a:rPr lang="en-US" sz="3000" dirty="0" smtClean="0">
                <a:latin typeface="Calibri" pitchFamily="34" charset="0"/>
                <a:cs typeface="Microsoft Sans Serif" pitchFamily="34" charset="0"/>
              </a:rPr>
              <a:t>new membership card is issued annually</a:t>
            </a:r>
            <a:r>
              <a:rPr lang="en-US" sz="2000" dirty="0" smtClean="0">
                <a:latin typeface="Calibri" pitchFamily="34" charset="0"/>
                <a:cs typeface="Microsoft Sans Serif" pitchFamily="34" charset="0"/>
              </a:rPr>
              <a:t/>
            </a:r>
            <a:br>
              <a:rPr lang="en-US" sz="2000" dirty="0" smtClean="0">
                <a:latin typeface="Calibri" pitchFamily="34" charset="0"/>
                <a:cs typeface="Microsoft Sans Serif" pitchFamily="34" charset="0"/>
              </a:rPr>
            </a:br>
            <a:endParaRPr lang="en-US" sz="2000" dirty="0" smtClean="0">
              <a:latin typeface="Calibri" pitchFamily="34" charset="0"/>
              <a:cs typeface="Microsoft Sans Serif" pitchFamily="34" charset="0"/>
            </a:endParaRPr>
          </a:p>
          <a:p>
            <a:pPr>
              <a:lnSpc>
                <a:spcPct val="170000"/>
              </a:lnSpc>
            </a:pPr>
            <a:endParaRPr lang="en-US" sz="2000"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2"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2125469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457200" y="1295400"/>
            <a:ext cx="8458200" cy="5105401"/>
          </a:xfrm>
        </p:spPr>
        <p:txBody>
          <a:bodyPr>
            <a:normAutofit/>
          </a:bodyPr>
          <a:lstStyle/>
          <a:p>
            <a:pPr>
              <a:lnSpc>
                <a:spcPct val="170000"/>
              </a:lnSpc>
            </a:pPr>
            <a:r>
              <a:rPr lang="en-US" dirty="0" smtClean="0">
                <a:latin typeface="Calibri" pitchFamily="34" charset="0"/>
                <a:cs typeface="Microsoft Sans Serif" pitchFamily="34" charset="0"/>
              </a:rPr>
              <a:t> </a:t>
            </a:r>
            <a:r>
              <a:rPr lang="en-US" dirty="0" smtClean="0">
                <a:latin typeface="Calibri" pitchFamily="34" charset="0"/>
                <a:cs typeface="Microsoft Sans Serif" pitchFamily="34" charset="0"/>
              </a:rPr>
              <a:t>         </a:t>
            </a:r>
            <a:r>
              <a:rPr lang="en-US" sz="3300" b="1" dirty="0" smtClean="0">
                <a:latin typeface="Calibri" pitchFamily="34" charset="0"/>
                <a:cs typeface="Microsoft Sans Serif" pitchFamily="34" charset="0"/>
              </a:rPr>
              <a:t>MEMBER REFERRAL INITIATIVE</a:t>
            </a:r>
            <a:endParaRPr lang="en-US" sz="3300"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2"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4" name="Picture 3"/>
          <p:cNvPicPr>
            <a:picLocks noChangeAspect="1"/>
          </p:cNvPicPr>
          <p:nvPr/>
        </p:nvPicPr>
        <p:blipFill>
          <a:blip r:embed="rId3"/>
          <a:stretch>
            <a:fillRect/>
          </a:stretch>
        </p:blipFill>
        <p:spPr>
          <a:xfrm>
            <a:off x="76200" y="2209800"/>
            <a:ext cx="8991600" cy="4572000"/>
          </a:xfrm>
          <a:prstGeom prst="rect">
            <a:avLst/>
          </a:prstGeom>
        </p:spPr>
      </p:pic>
    </p:spTree>
    <p:extLst>
      <p:ext uri="{BB962C8B-B14F-4D97-AF65-F5344CB8AC3E}">
        <p14:creationId xmlns:p14="http://schemas.microsoft.com/office/powerpoint/2010/main" val="26664999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304800" y="1600200"/>
            <a:ext cx="8610600" cy="4952999"/>
          </a:xfrm>
        </p:spPr>
        <p:txBody>
          <a:bodyPr>
            <a:normAutofit fontScale="92500" lnSpcReduction="10000"/>
          </a:bodyPr>
          <a:lstStyle/>
          <a:p>
            <a:pPr marL="118872" indent="0">
              <a:lnSpc>
                <a:spcPct val="170000"/>
              </a:lnSpc>
              <a:buNone/>
            </a:pPr>
            <a:r>
              <a:rPr lang="en-US" sz="3600" b="1" dirty="0" smtClean="0">
                <a:latin typeface="Calibri" pitchFamily="34" charset="0"/>
                <a:cs typeface="Microsoft Sans Serif" pitchFamily="34" charset="0"/>
              </a:rPr>
              <a:t>RESOURCES</a:t>
            </a:r>
            <a:endParaRPr lang="en-US" sz="2000" dirty="0">
              <a:latin typeface="Calibri" pitchFamily="34" charset="0"/>
              <a:cs typeface="Microsoft Sans Serif" pitchFamily="34" charset="0"/>
            </a:endParaRPr>
          </a:p>
          <a:p>
            <a:pPr>
              <a:lnSpc>
                <a:spcPct val="170000"/>
              </a:lnSpc>
            </a:pPr>
            <a:r>
              <a:rPr lang="en-US" sz="3000" dirty="0" smtClean="0">
                <a:latin typeface="Calibri" pitchFamily="34" charset="0"/>
                <a:cs typeface="Microsoft Sans Serif" pitchFamily="34" charset="0"/>
              </a:rPr>
              <a:t>Candidate Tab video</a:t>
            </a:r>
          </a:p>
          <a:p>
            <a:pPr>
              <a:lnSpc>
                <a:spcPct val="170000"/>
              </a:lnSpc>
            </a:pPr>
            <a:r>
              <a:rPr lang="en-US" sz="2800" dirty="0" smtClean="0">
                <a:latin typeface="Calibri" pitchFamily="34" charset="0"/>
                <a:cs typeface="Microsoft Sans Serif" pitchFamily="34" charset="0"/>
              </a:rPr>
              <a:t> </a:t>
            </a:r>
            <a:r>
              <a:rPr lang="en-US" sz="3000" dirty="0" smtClean="0">
                <a:latin typeface="Calibri" pitchFamily="34" charset="0"/>
                <a:cs typeface="Microsoft Sans Serif" pitchFamily="34" charset="0"/>
              </a:rPr>
              <a:t>Prospect Tab video</a:t>
            </a:r>
          </a:p>
          <a:p>
            <a:pPr>
              <a:lnSpc>
                <a:spcPct val="170000"/>
              </a:lnSpc>
            </a:pPr>
            <a:r>
              <a:rPr lang="en-US" sz="3000" dirty="0" smtClean="0">
                <a:latin typeface="Calibri" pitchFamily="34" charset="0"/>
                <a:cs typeface="Microsoft Sans Serif" pitchFamily="34" charset="0"/>
              </a:rPr>
              <a:t>Online Application Training Deck</a:t>
            </a:r>
            <a:endParaRPr lang="en-US" sz="3000" dirty="0" smtClean="0">
              <a:latin typeface="Calibri" pitchFamily="34" charset="0"/>
              <a:cs typeface="Microsoft Sans Serif" pitchFamily="34" charset="0"/>
            </a:endParaRPr>
          </a:p>
          <a:p>
            <a:pPr>
              <a:lnSpc>
                <a:spcPct val="170000"/>
              </a:lnSpc>
            </a:pPr>
            <a:r>
              <a:rPr lang="en-US" sz="3000" dirty="0" smtClean="0">
                <a:latin typeface="Calibri" pitchFamily="34" charset="0"/>
                <a:cs typeface="Microsoft Sans Serif" pitchFamily="34" charset="0"/>
                <a:hlinkClick r:id="rId2"/>
              </a:rPr>
              <a:t>http://www.kofcmembership.com</a:t>
            </a:r>
            <a:r>
              <a:rPr lang="en-US" sz="3000" dirty="0" smtClean="0">
                <a:latin typeface="Calibri" pitchFamily="34" charset="0"/>
                <a:cs typeface="Microsoft Sans Serif" pitchFamily="34" charset="0"/>
              </a:rPr>
              <a:t> </a:t>
            </a:r>
          </a:p>
          <a:p>
            <a:pPr>
              <a:lnSpc>
                <a:spcPct val="170000"/>
              </a:lnSpc>
            </a:pPr>
            <a:r>
              <a:rPr lang="en-US" sz="3000" dirty="0" smtClean="0">
                <a:latin typeface="Calibri" pitchFamily="34" charset="0"/>
                <a:cs typeface="Microsoft Sans Serif" pitchFamily="34" charset="0"/>
                <a:hlinkClick r:id="rId3"/>
              </a:rPr>
              <a:t>https://kofc.org</a:t>
            </a:r>
            <a:r>
              <a:rPr lang="en-US" sz="3000" dirty="0" smtClean="0">
                <a:latin typeface="Calibri" pitchFamily="34" charset="0"/>
                <a:cs typeface="Microsoft Sans Serif" pitchFamily="34" charset="0"/>
              </a:rPr>
              <a:t> webinars</a:t>
            </a:r>
            <a:r>
              <a:rPr lang="en-US" sz="2000" dirty="0" smtClean="0">
                <a:latin typeface="Calibri" pitchFamily="34" charset="0"/>
                <a:cs typeface="Microsoft Sans Serif" pitchFamily="34" charset="0"/>
              </a:rPr>
              <a:t/>
            </a:r>
            <a:br>
              <a:rPr lang="en-US" sz="2000" dirty="0" smtClean="0">
                <a:latin typeface="Calibri" pitchFamily="34" charset="0"/>
                <a:cs typeface="Microsoft Sans Serif" pitchFamily="34" charset="0"/>
              </a:rPr>
            </a:br>
            <a:endParaRPr lang="en-US" sz="2000" dirty="0" smtClean="0">
              <a:latin typeface="Calibri" pitchFamily="34" charset="0"/>
              <a:cs typeface="Microsoft Sans Serif" pitchFamily="34" charset="0"/>
            </a:endParaRPr>
          </a:p>
          <a:p>
            <a:pPr>
              <a:lnSpc>
                <a:spcPct val="170000"/>
              </a:lnSpc>
            </a:pPr>
            <a:endParaRPr lang="en-US" sz="2000"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4"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9524392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457200" y="1524001"/>
            <a:ext cx="6096000" cy="3048000"/>
          </a:xfrm>
        </p:spPr>
        <p:txBody>
          <a:bodyPr>
            <a:normAutofit/>
          </a:bodyPr>
          <a:lstStyle/>
          <a:p>
            <a:pPr algn="ctr">
              <a:lnSpc>
                <a:spcPct val="170000"/>
              </a:lnSpc>
            </a:pPr>
            <a:endParaRPr lang="en-US" dirty="0">
              <a:latin typeface="Calibri" pitchFamily="34" charset="0"/>
              <a:cs typeface="Microsoft Sans Serif" pitchFamily="34" charset="0"/>
            </a:endParaRPr>
          </a:p>
          <a:p>
            <a:pPr>
              <a:lnSpc>
                <a:spcPct val="170000"/>
              </a:lnSpc>
            </a:pPr>
            <a:endParaRPr lang="en-US"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2"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a:stretch>
            <a:fillRect/>
          </a:stretch>
        </p:blipFill>
        <p:spPr>
          <a:xfrm>
            <a:off x="6656816" y="1524000"/>
            <a:ext cx="2430034" cy="3048000"/>
          </a:xfrm>
          <a:prstGeom prst="rect">
            <a:avLst/>
          </a:prstGeom>
        </p:spPr>
      </p:pic>
      <p:sp>
        <p:nvSpPr>
          <p:cNvPr id="10" name="TextBox 9"/>
          <p:cNvSpPr txBox="1"/>
          <p:nvPr/>
        </p:nvSpPr>
        <p:spPr>
          <a:xfrm>
            <a:off x="76200" y="1524000"/>
            <a:ext cx="6477000" cy="2800767"/>
          </a:xfrm>
          <a:prstGeom prst="rect">
            <a:avLst/>
          </a:prstGeom>
          <a:noFill/>
        </p:spPr>
        <p:txBody>
          <a:bodyPr wrap="square" rtlCol="0">
            <a:spAutoFit/>
          </a:bodyPr>
          <a:lstStyle/>
          <a:p>
            <a:r>
              <a:rPr lang="en-CA" dirty="0" smtClean="0"/>
              <a:t>                  </a:t>
            </a:r>
            <a:r>
              <a:rPr lang="en-CA" sz="2400" b="1" dirty="0" smtClean="0"/>
              <a:t>eMembership </a:t>
            </a:r>
            <a:r>
              <a:rPr lang="en-CA" sz="2400" b="1" dirty="0"/>
              <a:t>Recruitment </a:t>
            </a:r>
            <a:r>
              <a:rPr lang="en-CA" sz="2400" b="1" dirty="0" smtClean="0"/>
              <a:t>Resources</a:t>
            </a:r>
            <a:r>
              <a:rPr lang="en-CA" sz="800" dirty="0" smtClean="0"/>
              <a:t/>
            </a:r>
            <a:br>
              <a:rPr lang="en-CA" sz="800" dirty="0" smtClean="0"/>
            </a:br>
            <a:r>
              <a:rPr lang="en-CA" sz="800" dirty="0" smtClean="0"/>
              <a:t>  </a:t>
            </a:r>
            <a:r>
              <a:rPr lang="en-CA" sz="1000" dirty="0" smtClean="0"/>
              <a:t/>
            </a:r>
            <a:br>
              <a:rPr lang="en-CA" sz="1000" dirty="0" smtClean="0"/>
            </a:br>
            <a:r>
              <a:rPr lang="en-CA" sz="2400" dirty="0"/>
              <a:t>To assist you with promoting online membership, Ontario State Council is providing you with a package of promotional material, which </a:t>
            </a:r>
            <a:r>
              <a:rPr lang="en-CA" sz="2400" dirty="0" smtClean="0"/>
              <a:t>includes,  posters, label template for buttons and bulletin ads. All material is in English or French and you can translate it into any language of your  choice. </a:t>
            </a:r>
            <a:endParaRPr lang="en-CA" sz="2400" dirty="0"/>
          </a:p>
        </p:txBody>
      </p:sp>
      <p:pic>
        <p:nvPicPr>
          <p:cNvPr id="2" name="Picture 1"/>
          <p:cNvPicPr>
            <a:picLocks noChangeAspect="1"/>
          </p:cNvPicPr>
          <p:nvPr/>
        </p:nvPicPr>
        <p:blipFill>
          <a:blip r:embed="rId4"/>
          <a:stretch>
            <a:fillRect/>
          </a:stretch>
        </p:blipFill>
        <p:spPr>
          <a:xfrm>
            <a:off x="152400" y="4738088"/>
            <a:ext cx="8839200" cy="1943502"/>
          </a:xfrm>
          <a:prstGeom prst="rect">
            <a:avLst/>
          </a:prstGeom>
        </p:spPr>
      </p:pic>
    </p:spTree>
    <p:extLst>
      <p:ext uri="{BB962C8B-B14F-4D97-AF65-F5344CB8AC3E}">
        <p14:creationId xmlns:p14="http://schemas.microsoft.com/office/powerpoint/2010/main" val="25603936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smtClean="0">
                <a:solidFill>
                  <a:srgbClr val="FFC000"/>
                </a:solidFill>
                <a:latin typeface="Microsoft Sans Serif" pitchFamily="34" charset="0"/>
                <a:cs typeface="Microsoft Sans Serif" pitchFamily="34" charset="0"/>
              </a:rPr>
              <a:t>The </a:t>
            </a:r>
            <a:r>
              <a:rPr lang="en-US" sz="4400" dirty="0">
                <a:solidFill>
                  <a:srgbClr val="FFC000"/>
                </a:solidFill>
                <a:latin typeface="Microsoft Sans Serif" pitchFamily="34" charset="0"/>
                <a:cs typeface="Microsoft Sans Serif" pitchFamily="34" charset="0"/>
              </a:rPr>
              <a:t>Knights </a:t>
            </a:r>
            <a:r>
              <a:rPr lang="en-US" sz="4400" dirty="0" smtClean="0">
                <a:solidFill>
                  <a:srgbClr val="FFC000"/>
                </a:solidFill>
                <a:latin typeface="Microsoft Sans Serif" pitchFamily="34" charset="0"/>
                <a:cs typeface="Microsoft Sans Serif" pitchFamily="34" charset="0"/>
              </a:rPr>
              <a:t>of Columbus</a:t>
            </a:r>
            <a:br>
              <a:rPr lang="en-US" sz="4400" dirty="0" smtClean="0">
                <a:solidFill>
                  <a:srgbClr val="FFC000"/>
                </a:solidFill>
                <a:latin typeface="Microsoft Sans Serif" pitchFamily="34" charset="0"/>
                <a:cs typeface="Microsoft Sans Serif" pitchFamily="34" charset="0"/>
              </a:rPr>
            </a:br>
            <a:r>
              <a:rPr lang="en-US" sz="4400" dirty="0" smtClean="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152400" y="1600201"/>
            <a:ext cx="8534400" cy="4800600"/>
          </a:xfrm>
        </p:spPr>
        <p:txBody>
          <a:bodyPr>
            <a:normAutofit/>
          </a:bodyPr>
          <a:lstStyle/>
          <a:p>
            <a:pPr marL="118872" indent="0">
              <a:lnSpc>
                <a:spcPct val="170000"/>
              </a:lnSpc>
              <a:buNone/>
            </a:pPr>
            <a:r>
              <a:rPr lang="en-US" b="1" dirty="0" smtClean="0">
                <a:latin typeface="Calibri" pitchFamily="34" charset="0"/>
                <a:cs typeface="Microsoft Sans Serif" pitchFamily="34" charset="0"/>
              </a:rPr>
              <a:t>       </a:t>
            </a:r>
            <a:r>
              <a:rPr lang="en-US" b="1" dirty="0" smtClean="0">
                <a:latin typeface="Calibri" pitchFamily="34" charset="0"/>
                <a:cs typeface="Microsoft Sans Serif" pitchFamily="34" charset="0"/>
              </a:rPr>
              <a:t> </a:t>
            </a:r>
            <a:r>
              <a:rPr lang="en-US" dirty="0" smtClean="0">
                <a:latin typeface="Calibri" pitchFamily="34" charset="0"/>
                <a:cs typeface="Microsoft Sans Serif" pitchFamily="34" charset="0"/>
              </a:rPr>
              <a:t/>
            </a:r>
            <a:br>
              <a:rPr lang="en-US" dirty="0" smtClean="0">
                <a:latin typeface="Calibri" pitchFamily="34" charset="0"/>
                <a:cs typeface="Microsoft Sans Serif" pitchFamily="34" charset="0"/>
              </a:rPr>
            </a:br>
            <a:r>
              <a:rPr lang="en-US" dirty="0" smtClean="0">
                <a:latin typeface="Calibri" pitchFamily="34" charset="0"/>
                <a:cs typeface="Microsoft Sans Serif" pitchFamily="34" charset="0"/>
              </a:rPr>
              <a:t> </a:t>
            </a:r>
            <a:r>
              <a:rPr lang="en-US" dirty="0" smtClean="0">
                <a:latin typeface="Calibri" pitchFamily="34" charset="0"/>
                <a:cs typeface="Microsoft Sans Serif" pitchFamily="34" charset="0"/>
              </a:rPr>
              <a:t> </a:t>
            </a:r>
            <a:r>
              <a:rPr lang="en-US" sz="2800" b="1" dirty="0" smtClean="0">
                <a:latin typeface="Calibri" pitchFamily="34" charset="0"/>
                <a:cs typeface="Microsoft Sans Serif" pitchFamily="34" charset="0"/>
              </a:rPr>
              <a:t>JOIN </a:t>
            </a:r>
            <a:r>
              <a:rPr lang="en-US" sz="2800" b="1" dirty="0">
                <a:latin typeface="Calibri" pitchFamily="34" charset="0"/>
                <a:cs typeface="Microsoft Sans Serif" pitchFamily="34" charset="0"/>
              </a:rPr>
              <a:t>ONLINE FOR </a:t>
            </a:r>
            <a:r>
              <a:rPr lang="en-US" sz="2800" b="1" dirty="0" smtClean="0">
                <a:latin typeface="Calibri" pitchFamily="34" charset="0"/>
                <a:cs typeface="Microsoft Sans Serif" pitchFamily="34" charset="0"/>
              </a:rPr>
              <a:t>FREE</a:t>
            </a:r>
            <a:br>
              <a:rPr lang="en-US" sz="2800" b="1" dirty="0" smtClean="0">
                <a:latin typeface="Calibri" pitchFamily="34" charset="0"/>
                <a:cs typeface="Microsoft Sans Serif" pitchFamily="34" charset="0"/>
              </a:rPr>
            </a:br>
            <a:r>
              <a:rPr lang="en-US" sz="2800" b="1" dirty="0" smtClean="0">
                <a:latin typeface="Calibri" pitchFamily="34" charset="0"/>
                <a:cs typeface="Microsoft Sans Serif" pitchFamily="34" charset="0"/>
              </a:rPr>
              <a:t>(</a:t>
            </a:r>
            <a:r>
              <a:rPr lang="en-US" sz="2800" b="1" dirty="0">
                <a:latin typeface="Calibri" pitchFamily="34" charset="0"/>
                <a:cs typeface="Microsoft Sans Serif" pitchFamily="34" charset="0"/>
              </a:rPr>
              <a:t>UNTIL </a:t>
            </a:r>
            <a:r>
              <a:rPr lang="en-US" sz="2800" b="1" dirty="0" smtClean="0">
                <a:latin typeface="Calibri" pitchFamily="34" charset="0"/>
                <a:cs typeface="Microsoft Sans Serif" pitchFamily="34" charset="0"/>
              </a:rPr>
              <a:t>FURTHER NOTICE)</a:t>
            </a:r>
            <a:r>
              <a:rPr lang="en-US" sz="2800" b="1" dirty="0" smtClean="0">
                <a:latin typeface="Calibri" pitchFamily="34" charset="0"/>
                <a:cs typeface="Microsoft Sans Serif" pitchFamily="34" charset="0"/>
              </a:rPr>
              <a:t/>
            </a:r>
            <a:br>
              <a:rPr lang="en-US" sz="2800" b="1" dirty="0" smtClean="0">
                <a:latin typeface="Calibri" pitchFamily="34" charset="0"/>
                <a:cs typeface="Microsoft Sans Serif" pitchFamily="34" charset="0"/>
              </a:rPr>
            </a:br>
            <a:r>
              <a:rPr lang="en-US" sz="2800" b="1" dirty="0" smtClean="0">
                <a:latin typeface="Calibri" pitchFamily="34" charset="0"/>
                <a:cs typeface="Microsoft Sans Serif" pitchFamily="34" charset="0"/>
              </a:rPr>
              <a:t>         QUOTE CODE</a:t>
            </a:r>
            <a:br>
              <a:rPr lang="en-US" sz="2800" b="1" dirty="0" smtClean="0">
                <a:latin typeface="Calibri" pitchFamily="34" charset="0"/>
                <a:cs typeface="Microsoft Sans Serif" pitchFamily="34" charset="0"/>
              </a:rPr>
            </a:br>
            <a:r>
              <a:rPr lang="en-US" sz="2800" b="1" dirty="0" smtClean="0">
                <a:latin typeface="Calibri" pitchFamily="34" charset="0"/>
                <a:cs typeface="Microsoft Sans Serif" pitchFamily="34" charset="0"/>
              </a:rPr>
              <a:t>      MCGIVNEY2020</a:t>
            </a:r>
            <a:endParaRPr lang="en-US" sz="2800" dirty="0">
              <a:latin typeface="Calibri" pitchFamily="34" charset="0"/>
              <a:cs typeface="Microsoft Sans Serif" pitchFamily="34" charset="0"/>
            </a:endParaRPr>
          </a:p>
          <a:p>
            <a:pPr marL="118872" indent="0" algn="just">
              <a:lnSpc>
                <a:spcPct val="170000"/>
              </a:lnSpc>
              <a:buNone/>
            </a:pPr>
            <a:endParaRPr lang="en-US" dirty="0">
              <a:latin typeface="Calibri" pitchFamily="34" charset="0"/>
              <a:cs typeface="Microsoft Sans Serif" pitchFamily="34" charset="0"/>
            </a:endParaRPr>
          </a:p>
          <a:p>
            <a:pPr>
              <a:lnSpc>
                <a:spcPct val="170000"/>
              </a:lnSpc>
            </a:pPr>
            <a:endParaRPr lang="en-US"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2"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 name="Picture 2"/>
          <p:cNvPicPr>
            <a:picLocks noChangeAspect="1"/>
          </p:cNvPicPr>
          <p:nvPr/>
        </p:nvPicPr>
        <p:blipFill>
          <a:blip r:embed="rId3"/>
          <a:stretch>
            <a:fillRect/>
          </a:stretch>
        </p:blipFill>
        <p:spPr>
          <a:xfrm>
            <a:off x="4114800" y="1600199"/>
            <a:ext cx="4800600" cy="5142145"/>
          </a:xfrm>
          <a:prstGeom prst="rect">
            <a:avLst/>
          </a:prstGeom>
        </p:spPr>
      </p:pic>
    </p:spTree>
    <p:extLst>
      <p:ext uri="{BB962C8B-B14F-4D97-AF65-F5344CB8AC3E}">
        <p14:creationId xmlns:p14="http://schemas.microsoft.com/office/powerpoint/2010/main" val="4405353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457200" y="1600201"/>
            <a:ext cx="8458200" cy="4800600"/>
          </a:xfrm>
        </p:spPr>
        <p:txBody>
          <a:bodyPr>
            <a:normAutofit/>
          </a:bodyPr>
          <a:lstStyle/>
          <a:p>
            <a:pPr algn="ctr">
              <a:lnSpc>
                <a:spcPct val="170000"/>
              </a:lnSpc>
            </a:pPr>
            <a:endParaRPr lang="en-US" dirty="0">
              <a:latin typeface="Calibri" pitchFamily="34" charset="0"/>
              <a:cs typeface="Microsoft Sans Serif" pitchFamily="34" charset="0"/>
            </a:endParaRPr>
          </a:p>
          <a:p>
            <a:pPr>
              <a:lnSpc>
                <a:spcPct val="170000"/>
              </a:lnSpc>
            </a:pPr>
            <a:endParaRPr lang="en-US"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2"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Picture 6"/>
          <p:cNvPicPr>
            <a:picLocks noChangeAspect="1"/>
          </p:cNvPicPr>
          <p:nvPr/>
        </p:nvPicPr>
        <p:blipFill>
          <a:blip r:embed="rId3"/>
          <a:stretch>
            <a:fillRect/>
          </a:stretch>
        </p:blipFill>
        <p:spPr>
          <a:xfrm>
            <a:off x="4505325" y="1524000"/>
            <a:ext cx="4562475" cy="5286375"/>
          </a:xfrm>
          <a:prstGeom prst="rect">
            <a:avLst/>
          </a:prstGeom>
        </p:spPr>
      </p:pic>
      <p:pic>
        <p:nvPicPr>
          <p:cNvPr id="8" name="Picture 7"/>
          <p:cNvPicPr>
            <a:picLocks noChangeAspect="1"/>
          </p:cNvPicPr>
          <p:nvPr/>
        </p:nvPicPr>
        <p:blipFill>
          <a:blip r:embed="rId4"/>
          <a:stretch>
            <a:fillRect/>
          </a:stretch>
        </p:blipFill>
        <p:spPr>
          <a:xfrm>
            <a:off x="76200" y="1524000"/>
            <a:ext cx="4305300" cy="5314950"/>
          </a:xfrm>
          <a:prstGeom prst="rect">
            <a:avLst/>
          </a:prstGeom>
        </p:spPr>
      </p:pic>
    </p:spTree>
    <p:extLst>
      <p:ext uri="{BB962C8B-B14F-4D97-AF65-F5344CB8AC3E}">
        <p14:creationId xmlns:p14="http://schemas.microsoft.com/office/powerpoint/2010/main" val="127301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457200" y="1600200"/>
            <a:ext cx="8229600" cy="5105399"/>
          </a:xfrm>
        </p:spPr>
        <p:txBody>
          <a:bodyPr>
            <a:normAutofit fontScale="55000" lnSpcReduction="20000"/>
          </a:bodyPr>
          <a:lstStyle/>
          <a:p>
            <a:pPr marL="118872" indent="0">
              <a:lnSpc>
                <a:spcPct val="170000"/>
              </a:lnSpc>
              <a:buNone/>
            </a:pPr>
            <a:r>
              <a:rPr lang="en-US" sz="5800" b="1" dirty="0">
                <a:latin typeface="Calibri" pitchFamily="34" charset="0"/>
                <a:cs typeface="Microsoft Sans Serif" pitchFamily="34" charset="0"/>
              </a:rPr>
              <a:t>ONLINE MEMBERSHIP </a:t>
            </a:r>
            <a:r>
              <a:rPr lang="en-US" sz="5800" b="1" dirty="0" smtClean="0">
                <a:latin typeface="Calibri" pitchFamily="34" charset="0"/>
                <a:cs typeface="Microsoft Sans Serif" pitchFamily="34" charset="0"/>
              </a:rPr>
              <a:t>REQUIREMENTS</a:t>
            </a:r>
            <a:endParaRPr lang="en-US" sz="5800" dirty="0" smtClean="0">
              <a:latin typeface="Calibri" pitchFamily="34" charset="0"/>
              <a:cs typeface="Microsoft Sans Serif" pitchFamily="34" charset="0"/>
            </a:endParaRPr>
          </a:p>
          <a:p>
            <a:pPr algn="just">
              <a:lnSpc>
                <a:spcPct val="170000"/>
              </a:lnSpc>
            </a:pPr>
            <a:r>
              <a:rPr lang="en-CA" sz="5100" dirty="0">
                <a:latin typeface="Calibri" panose="020F0502020204030204" pitchFamily="34" charset="0"/>
                <a:cs typeface="Calibri" panose="020F0502020204030204" pitchFamily="34" charset="0"/>
              </a:rPr>
              <a:t>Every man who joins online needs to access kofc.org/</a:t>
            </a:r>
            <a:r>
              <a:rPr lang="en-CA" sz="5100" dirty="0" err="1">
                <a:latin typeface="Calibri" panose="020F0502020204030204" pitchFamily="34" charset="0"/>
                <a:cs typeface="Calibri" panose="020F0502020204030204" pitchFamily="34" charset="0"/>
              </a:rPr>
              <a:t>joinus</a:t>
            </a:r>
            <a:r>
              <a:rPr lang="en-CA" sz="5100" dirty="0">
                <a:latin typeface="Calibri" panose="020F0502020204030204" pitchFamily="34" charset="0"/>
                <a:cs typeface="Calibri" panose="020F0502020204030204" pitchFamily="34" charset="0"/>
              </a:rPr>
              <a:t> from a compatible device, </a:t>
            </a:r>
            <a:r>
              <a:rPr lang="en-CA" sz="5100" dirty="0" smtClean="0">
                <a:latin typeface="Calibri" panose="020F0502020204030204" pitchFamily="34" charset="0"/>
                <a:cs typeface="Calibri" panose="020F0502020204030204" pitchFamily="34" charset="0"/>
              </a:rPr>
              <a:t>preferably his own, personally </a:t>
            </a:r>
            <a:r>
              <a:rPr lang="en-CA" sz="5100" dirty="0">
                <a:latin typeface="Calibri" panose="020F0502020204030204" pitchFamily="34" charset="0"/>
                <a:cs typeface="Calibri" panose="020F0502020204030204" pitchFamily="34" charset="0"/>
              </a:rPr>
              <a:t>completing the online application, testifying to all the attestations, and submitting the online application himself. </a:t>
            </a:r>
            <a:r>
              <a:rPr lang="en-US" sz="3600" dirty="0" smtClean="0">
                <a:latin typeface="Calibri" pitchFamily="34" charset="0"/>
                <a:cs typeface="Calibri" panose="020F0502020204030204" pitchFamily="34" charset="0"/>
              </a:rPr>
              <a:t> </a:t>
            </a:r>
            <a:endParaRPr lang="en-US" sz="3600" dirty="0" smtClean="0">
              <a:latin typeface="Calibri" pitchFamily="34" charset="0"/>
              <a:cs typeface="Calibri" panose="020F0502020204030204" pitchFamily="34" charset="0"/>
            </a:endParaRPr>
          </a:p>
          <a:p>
            <a:pPr>
              <a:lnSpc>
                <a:spcPct val="170000"/>
              </a:lnSpc>
            </a:pPr>
            <a:endParaRPr lang="en-US"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2"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1471140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228600" y="1600200"/>
            <a:ext cx="8458200" cy="5105399"/>
          </a:xfrm>
        </p:spPr>
        <p:txBody>
          <a:bodyPr>
            <a:normAutofit/>
          </a:bodyPr>
          <a:lstStyle/>
          <a:p>
            <a:pPr marL="118872" indent="0">
              <a:lnSpc>
                <a:spcPct val="170000"/>
              </a:lnSpc>
              <a:buNone/>
            </a:pPr>
            <a:r>
              <a:rPr lang="en-US" b="1" dirty="0" smtClean="0">
                <a:latin typeface="Calibri" pitchFamily="34" charset="0"/>
                <a:cs typeface="Microsoft Sans Serif" pitchFamily="34" charset="0"/>
              </a:rPr>
              <a:t>ONLINE MEMBERSHIP PROCEDURES</a:t>
            </a:r>
            <a:endParaRPr lang="en-US" dirty="0" smtClean="0">
              <a:latin typeface="Calibri" pitchFamily="34" charset="0"/>
              <a:cs typeface="Microsoft Sans Serif" pitchFamily="34" charset="0"/>
            </a:endParaRPr>
          </a:p>
          <a:p>
            <a:pPr algn="just">
              <a:lnSpc>
                <a:spcPct val="170000"/>
              </a:lnSpc>
            </a:pPr>
            <a:r>
              <a:rPr lang="en-CA" sz="3000" dirty="0">
                <a:latin typeface="Calibri" panose="020F0502020204030204" pitchFamily="34" charset="0"/>
                <a:cs typeface="Calibri" panose="020F0502020204030204" pitchFamily="34" charset="0"/>
              </a:rPr>
              <a:t>The member must use his own valid email address when completing the online application. </a:t>
            </a:r>
            <a:endParaRPr lang="en-US" sz="3000" dirty="0">
              <a:latin typeface="Calibri" pitchFamily="34" charset="0"/>
              <a:cs typeface="Calibri" panose="020F0502020204030204" pitchFamily="34" charset="0"/>
            </a:endParaRPr>
          </a:p>
        </p:txBody>
      </p:sp>
      <p:pic>
        <p:nvPicPr>
          <p:cNvPr id="12" name="Picture 11" descr="EO_3rdDegree_color_en[1].jpg"/>
          <p:cNvPicPr>
            <a:picLocks noChangeAspect="1"/>
          </p:cNvPicPr>
          <p:nvPr/>
        </p:nvPicPr>
        <p:blipFill>
          <a:blip r:embed="rId3"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3661060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304800" y="1600200"/>
            <a:ext cx="8610600" cy="4952999"/>
          </a:xfrm>
        </p:spPr>
        <p:txBody>
          <a:bodyPr>
            <a:normAutofit/>
          </a:bodyPr>
          <a:lstStyle/>
          <a:p>
            <a:pPr marL="118872" indent="0">
              <a:lnSpc>
                <a:spcPct val="170000"/>
              </a:lnSpc>
              <a:buNone/>
            </a:pPr>
            <a:r>
              <a:rPr lang="en-US" sz="3500" b="1" dirty="0" smtClean="0">
                <a:latin typeface="Calibri" pitchFamily="34" charset="0"/>
                <a:cs typeface="Microsoft Sans Serif" pitchFamily="34" charset="0"/>
              </a:rPr>
              <a:t>APPLICATION PROCESS</a:t>
            </a:r>
            <a:endParaRPr lang="en-US" sz="2000" dirty="0">
              <a:latin typeface="Calibri" pitchFamily="34" charset="0"/>
              <a:cs typeface="Microsoft Sans Serif" pitchFamily="34" charset="0"/>
            </a:endParaRPr>
          </a:p>
          <a:p>
            <a:pPr>
              <a:lnSpc>
                <a:spcPct val="170000"/>
              </a:lnSpc>
            </a:pPr>
            <a:r>
              <a:rPr lang="en-CA" sz="2800" dirty="0" smtClean="0">
                <a:latin typeface="Calibri" panose="020F0502020204030204" pitchFamily="34" charset="0"/>
                <a:cs typeface="Calibri" panose="020F0502020204030204" pitchFamily="34" charset="0"/>
              </a:rPr>
              <a:t>Access </a:t>
            </a:r>
            <a:r>
              <a:rPr lang="en-CA" sz="2800" dirty="0" smtClean="0">
                <a:latin typeface="Calibri" panose="020F0502020204030204" pitchFamily="34" charset="0"/>
                <a:cs typeface="Calibri" panose="020F0502020204030204" pitchFamily="34" charset="0"/>
                <a:hlinkClick r:id="rId2"/>
              </a:rPr>
              <a:t>https://www.kofc.org/joinus</a:t>
            </a:r>
            <a:endParaRPr lang="en-CA" sz="2800" dirty="0" smtClean="0">
              <a:latin typeface="Calibri" panose="020F0502020204030204" pitchFamily="34" charset="0"/>
              <a:cs typeface="Calibri" panose="020F0502020204030204" pitchFamily="34" charset="0"/>
            </a:endParaRPr>
          </a:p>
          <a:p>
            <a:pPr>
              <a:lnSpc>
                <a:spcPct val="170000"/>
              </a:lnSpc>
            </a:pPr>
            <a:r>
              <a:rPr lang="en-CA" sz="2800" dirty="0" smtClean="0">
                <a:latin typeface="Calibri" panose="020F0502020204030204" pitchFamily="34" charset="0"/>
                <a:cs typeface="Calibri" panose="020F0502020204030204" pitchFamily="34" charset="0"/>
              </a:rPr>
              <a:t>Complete the first page of the application. </a:t>
            </a:r>
          </a:p>
          <a:p>
            <a:pPr>
              <a:lnSpc>
                <a:spcPct val="170000"/>
              </a:lnSpc>
            </a:pPr>
            <a:r>
              <a:rPr lang="en-CA" sz="2800" dirty="0" smtClean="0">
                <a:latin typeface="Calibri" panose="020F0502020204030204" pitchFamily="34" charset="0"/>
                <a:cs typeface="Calibri" panose="020F0502020204030204" pitchFamily="34" charset="0"/>
              </a:rPr>
              <a:t>A verification code will be sent to the email address provided thus allowing the candidate to continue completing the application form.</a:t>
            </a:r>
          </a:p>
          <a:p>
            <a:pPr marL="118872" indent="0">
              <a:lnSpc>
                <a:spcPct val="170000"/>
              </a:lnSpc>
              <a:buNone/>
            </a:pPr>
            <a:endParaRPr lang="en-US" sz="2000"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3"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271133664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304800" y="1600200"/>
            <a:ext cx="8610600" cy="4952999"/>
          </a:xfrm>
        </p:spPr>
        <p:txBody>
          <a:bodyPr>
            <a:normAutofit/>
          </a:bodyPr>
          <a:lstStyle/>
          <a:p>
            <a:pPr marL="118872" indent="0">
              <a:lnSpc>
                <a:spcPct val="170000"/>
              </a:lnSpc>
              <a:buNone/>
            </a:pPr>
            <a:r>
              <a:rPr lang="en-US" sz="3500" b="1" dirty="0" smtClean="0">
                <a:latin typeface="Calibri" pitchFamily="34" charset="0"/>
                <a:cs typeface="Microsoft Sans Serif" pitchFamily="34" charset="0"/>
              </a:rPr>
              <a:t>APPLICATION PROCESS (continued)</a:t>
            </a:r>
            <a:endParaRPr lang="en-US" sz="2000" dirty="0">
              <a:latin typeface="Calibri" pitchFamily="34" charset="0"/>
              <a:cs typeface="Microsoft Sans Serif" pitchFamily="34" charset="0"/>
            </a:endParaRPr>
          </a:p>
          <a:p>
            <a:pPr>
              <a:lnSpc>
                <a:spcPct val="170000"/>
              </a:lnSpc>
            </a:pPr>
            <a:r>
              <a:rPr lang="en-CA" sz="2800" dirty="0" smtClean="0">
                <a:latin typeface="Calibri" panose="020F0502020204030204" pitchFamily="34" charset="0"/>
                <a:cs typeface="Calibri" panose="020F0502020204030204" pitchFamily="34" charset="0"/>
              </a:rPr>
              <a:t>Supreme will soon be making available a training deck on the application form and its various fields, such as:</a:t>
            </a:r>
          </a:p>
          <a:p>
            <a:pPr>
              <a:lnSpc>
                <a:spcPct val="170000"/>
              </a:lnSpc>
            </a:pPr>
            <a:r>
              <a:rPr lang="en-CA" sz="2800" dirty="0" smtClean="0">
                <a:latin typeface="Calibri" panose="020F0502020204030204" pitchFamily="34" charset="0"/>
                <a:cs typeface="Calibri" panose="020F0502020204030204" pitchFamily="34" charset="0"/>
              </a:rPr>
              <a:t>The Agent Referral Code (only used by the Agents)</a:t>
            </a:r>
          </a:p>
          <a:p>
            <a:pPr>
              <a:lnSpc>
                <a:spcPct val="170000"/>
              </a:lnSpc>
            </a:pPr>
            <a:r>
              <a:rPr lang="en-CA" sz="2800" dirty="0" smtClean="0">
                <a:latin typeface="Calibri" panose="020F0502020204030204" pitchFamily="34" charset="0"/>
                <a:cs typeface="Calibri" panose="020F0502020204030204" pitchFamily="34" charset="0"/>
              </a:rPr>
              <a:t>Preferred Local Council (Assigned List/Prospect Tab)</a:t>
            </a:r>
          </a:p>
          <a:p>
            <a:pPr>
              <a:lnSpc>
                <a:spcPct val="170000"/>
              </a:lnSpc>
            </a:pPr>
            <a:r>
              <a:rPr lang="en-CA" sz="2800" dirty="0" smtClean="0">
                <a:latin typeface="Calibri" panose="020F0502020204030204" pitchFamily="34" charset="0"/>
                <a:cs typeface="Calibri" panose="020F0502020204030204" pitchFamily="34" charset="0"/>
              </a:rPr>
              <a:t>Member Referral Number (Proposer)</a:t>
            </a:r>
          </a:p>
          <a:p>
            <a:pPr marL="118872" indent="0">
              <a:lnSpc>
                <a:spcPct val="170000"/>
              </a:lnSpc>
              <a:buNone/>
            </a:pPr>
            <a:endParaRPr lang="en-US" sz="2000"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2"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41216502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304800" y="1600200"/>
            <a:ext cx="8610600" cy="4952999"/>
          </a:xfrm>
        </p:spPr>
        <p:txBody>
          <a:bodyPr>
            <a:normAutofit/>
          </a:bodyPr>
          <a:lstStyle/>
          <a:p>
            <a:pPr marL="118872" indent="0">
              <a:lnSpc>
                <a:spcPct val="170000"/>
              </a:lnSpc>
              <a:buNone/>
            </a:pPr>
            <a:r>
              <a:rPr lang="en-US" sz="3500" b="1" dirty="0" smtClean="0">
                <a:latin typeface="Calibri" pitchFamily="34" charset="0"/>
                <a:cs typeface="Microsoft Sans Serif" pitchFamily="34" charset="0"/>
              </a:rPr>
              <a:t>APPLICATION PROCESS (continued)</a:t>
            </a:r>
            <a:endParaRPr lang="en-US" sz="2000" dirty="0">
              <a:latin typeface="Calibri" pitchFamily="34" charset="0"/>
              <a:cs typeface="Microsoft Sans Serif" pitchFamily="34" charset="0"/>
            </a:endParaRPr>
          </a:p>
          <a:p>
            <a:pPr>
              <a:lnSpc>
                <a:spcPct val="170000"/>
              </a:lnSpc>
            </a:pPr>
            <a:r>
              <a:rPr lang="en-CA" sz="2800" dirty="0" smtClean="0">
                <a:latin typeface="Calibri" panose="020F0502020204030204" pitchFamily="34" charset="0"/>
                <a:cs typeface="Calibri" panose="020F0502020204030204" pitchFamily="34" charset="0"/>
              </a:rPr>
              <a:t>Former Member (enter the Council number)</a:t>
            </a:r>
          </a:p>
          <a:p>
            <a:pPr>
              <a:lnSpc>
                <a:spcPct val="170000"/>
              </a:lnSpc>
            </a:pPr>
            <a:r>
              <a:rPr lang="en-CA" sz="2800" dirty="0" smtClean="0">
                <a:latin typeface="Calibri" panose="020F0502020204030204" pitchFamily="34" charset="0"/>
                <a:cs typeface="Calibri" panose="020F0502020204030204" pitchFamily="34" charset="0"/>
              </a:rPr>
              <a:t>Previously Held Insurance</a:t>
            </a:r>
          </a:p>
          <a:p>
            <a:pPr>
              <a:lnSpc>
                <a:spcPct val="170000"/>
              </a:lnSpc>
            </a:pPr>
            <a:r>
              <a:rPr lang="en-CA" sz="2800" dirty="0" smtClean="0">
                <a:latin typeface="Calibri" panose="020F0502020204030204" pitchFamily="34" charset="0"/>
                <a:cs typeface="Calibri" panose="020F0502020204030204" pitchFamily="34" charset="0"/>
              </a:rPr>
              <a:t>Parish Name and Address (used to assist in assigning a local council for the e-member to consider joining)</a:t>
            </a:r>
          </a:p>
          <a:p>
            <a:pPr>
              <a:lnSpc>
                <a:spcPct val="170000"/>
              </a:lnSpc>
            </a:pPr>
            <a:r>
              <a:rPr lang="en-CA" sz="2800" dirty="0">
                <a:latin typeface="Calibri" panose="020F0502020204030204" pitchFamily="34" charset="0"/>
                <a:cs typeface="Calibri" panose="020F0502020204030204" pitchFamily="34" charset="0"/>
              </a:rPr>
              <a:t>Promo Code – </a:t>
            </a:r>
            <a:r>
              <a:rPr lang="en-CA" sz="2800" dirty="0" smtClean="0">
                <a:latin typeface="Calibri" panose="020F0502020204030204" pitchFamily="34" charset="0"/>
                <a:cs typeface="Calibri" panose="020F0502020204030204" pitchFamily="34" charset="0"/>
              </a:rPr>
              <a:t>MCGIVNEY2020</a:t>
            </a:r>
          </a:p>
          <a:p>
            <a:pPr marL="118872" indent="0">
              <a:lnSpc>
                <a:spcPct val="170000"/>
              </a:lnSpc>
              <a:buNone/>
            </a:pPr>
            <a:endParaRPr lang="en-CA" sz="2800" dirty="0" smtClean="0">
              <a:latin typeface="Calibri" panose="020F0502020204030204" pitchFamily="34" charset="0"/>
              <a:cs typeface="Calibri" panose="020F0502020204030204" pitchFamily="34" charset="0"/>
            </a:endParaRPr>
          </a:p>
          <a:p>
            <a:pPr marL="118872" indent="0">
              <a:lnSpc>
                <a:spcPct val="170000"/>
              </a:lnSpc>
              <a:buNone/>
            </a:pPr>
            <a:endParaRPr lang="en-US" sz="2000"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2"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3066320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304800" y="1600200"/>
            <a:ext cx="8610600" cy="4952999"/>
          </a:xfrm>
        </p:spPr>
        <p:txBody>
          <a:bodyPr>
            <a:normAutofit lnSpcReduction="10000"/>
          </a:bodyPr>
          <a:lstStyle/>
          <a:p>
            <a:pPr marL="118872" indent="0">
              <a:lnSpc>
                <a:spcPct val="170000"/>
              </a:lnSpc>
              <a:buNone/>
            </a:pPr>
            <a:r>
              <a:rPr lang="en-US" sz="3500" b="1" dirty="0" smtClean="0">
                <a:latin typeface="Calibri" pitchFamily="34" charset="0"/>
                <a:cs typeface="Microsoft Sans Serif" pitchFamily="34" charset="0"/>
              </a:rPr>
              <a:t>ONLINE MEMBERSHIP LISTS</a:t>
            </a:r>
            <a:endParaRPr lang="en-US" sz="2000" dirty="0">
              <a:latin typeface="Calibri" pitchFamily="34" charset="0"/>
              <a:cs typeface="Microsoft Sans Serif" pitchFamily="34" charset="0"/>
            </a:endParaRPr>
          </a:p>
          <a:p>
            <a:pPr>
              <a:lnSpc>
                <a:spcPct val="170000"/>
              </a:lnSpc>
            </a:pPr>
            <a:r>
              <a:rPr lang="en-US" sz="2800" dirty="0" smtClean="0">
                <a:latin typeface="Calibri" pitchFamily="34" charset="0"/>
                <a:cs typeface="Microsoft Sans Serif" pitchFamily="34" charset="0"/>
              </a:rPr>
              <a:t>List of Unassigned </a:t>
            </a:r>
            <a:r>
              <a:rPr lang="en-US" sz="2800" dirty="0" smtClean="0">
                <a:latin typeface="Calibri" pitchFamily="34" charset="0"/>
                <a:cs typeface="Microsoft Sans Serif" pitchFamily="34" charset="0"/>
              </a:rPr>
              <a:t>M</a:t>
            </a:r>
            <a:r>
              <a:rPr lang="en-US" sz="2800" dirty="0" smtClean="0">
                <a:latin typeface="Calibri" pitchFamily="34" charset="0"/>
                <a:cs typeface="Microsoft Sans Serif" pitchFamily="34" charset="0"/>
              </a:rPr>
              <a:t>embers</a:t>
            </a:r>
            <a:endParaRPr lang="en-US" sz="2800" dirty="0" smtClean="0">
              <a:latin typeface="Calibri" pitchFamily="34" charset="0"/>
              <a:cs typeface="Microsoft Sans Serif" pitchFamily="34" charset="0"/>
            </a:endParaRPr>
          </a:p>
          <a:p>
            <a:pPr>
              <a:lnSpc>
                <a:spcPct val="170000"/>
              </a:lnSpc>
            </a:pPr>
            <a:r>
              <a:rPr lang="en-US" sz="2800" dirty="0" smtClean="0">
                <a:latin typeface="Calibri" pitchFamily="34" charset="0"/>
                <a:cs typeface="Microsoft Sans Serif" pitchFamily="34" charset="0"/>
              </a:rPr>
              <a:t>List of Assigned Members</a:t>
            </a:r>
            <a:endParaRPr lang="en-US" sz="2800" b="1" dirty="0">
              <a:latin typeface="Calibri" pitchFamily="34" charset="0"/>
              <a:cs typeface="Microsoft Sans Serif" pitchFamily="34" charset="0"/>
            </a:endParaRPr>
          </a:p>
          <a:p>
            <a:pPr>
              <a:lnSpc>
                <a:spcPct val="170000"/>
              </a:lnSpc>
            </a:pPr>
            <a:r>
              <a:rPr lang="en-US" sz="2800" dirty="0" smtClean="0">
                <a:latin typeface="Calibri" pitchFamily="34" charset="0"/>
                <a:cs typeface="Microsoft Sans Serif" pitchFamily="34" charset="0"/>
              </a:rPr>
              <a:t>State Online Membership Roster</a:t>
            </a:r>
            <a:endParaRPr lang="en-US" sz="2800" dirty="0" smtClean="0">
              <a:latin typeface="Calibri" pitchFamily="34" charset="0"/>
              <a:cs typeface="Microsoft Sans Serif" pitchFamily="34" charset="0"/>
            </a:endParaRPr>
          </a:p>
          <a:p>
            <a:pPr>
              <a:lnSpc>
                <a:spcPct val="170000"/>
              </a:lnSpc>
            </a:pPr>
            <a:r>
              <a:rPr lang="en-US" sz="2800" dirty="0" smtClean="0">
                <a:latin typeface="Calibri" pitchFamily="34" charset="0"/>
                <a:cs typeface="Microsoft Sans Serif" pitchFamily="34" charset="0"/>
              </a:rPr>
              <a:t>Online Exemplification List from Supreme</a:t>
            </a:r>
          </a:p>
          <a:p>
            <a:pPr>
              <a:lnSpc>
                <a:spcPct val="170000"/>
              </a:lnSpc>
            </a:pPr>
            <a:r>
              <a:rPr lang="en-US" sz="2800" dirty="0" smtClean="0">
                <a:latin typeface="Calibri" pitchFamily="34" charset="0"/>
                <a:cs typeface="Microsoft Sans Serif" pitchFamily="34" charset="0"/>
              </a:rPr>
              <a:t>List of Potential New Members (Referral Program)</a:t>
            </a:r>
            <a:r>
              <a:rPr lang="en-US" sz="2000" dirty="0" smtClean="0">
                <a:latin typeface="Calibri" pitchFamily="34" charset="0"/>
                <a:cs typeface="Microsoft Sans Serif" pitchFamily="34" charset="0"/>
              </a:rPr>
              <a:t> </a:t>
            </a:r>
            <a:r>
              <a:rPr lang="en-US" sz="2000" dirty="0" smtClean="0">
                <a:latin typeface="Calibri" pitchFamily="34" charset="0"/>
                <a:cs typeface="Microsoft Sans Serif" pitchFamily="34" charset="0"/>
              </a:rPr>
              <a:t/>
            </a:r>
            <a:br>
              <a:rPr lang="en-US" sz="2000" dirty="0" smtClean="0">
                <a:latin typeface="Calibri" pitchFamily="34" charset="0"/>
                <a:cs typeface="Microsoft Sans Serif" pitchFamily="34" charset="0"/>
              </a:rPr>
            </a:br>
            <a:endParaRPr lang="en-US" sz="2000" dirty="0" smtClean="0">
              <a:latin typeface="Calibri" pitchFamily="34" charset="0"/>
              <a:cs typeface="Microsoft Sans Serif" pitchFamily="34" charset="0"/>
            </a:endParaRPr>
          </a:p>
          <a:p>
            <a:pPr>
              <a:lnSpc>
                <a:spcPct val="170000"/>
              </a:lnSpc>
            </a:pPr>
            <a:endParaRPr lang="en-US" sz="2000"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2"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11797801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155448"/>
            <a:ext cx="6477000" cy="1252728"/>
          </a:xfrm>
        </p:spPr>
        <p:txBody>
          <a:bodyPr>
            <a:noAutofit/>
          </a:bodyPr>
          <a:lstStyle/>
          <a:p>
            <a:r>
              <a:rPr lang="en-US" sz="4400" dirty="0">
                <a:solidFill>
                  <a:srgbClr val="FFC000"/>
                </a:solidFill>
                <a:latin typeface="Microsoft Sans Serif" pitchFamily="34" charset="0"/>
                <a:cs typeface="Microsoft Sans Serif" pitchFamily="34" charset="0"/>
              </a:rPr>
              <a:t>The Knights of Columbus</a:t>
            </a:r>
            <a:br>
              <a:rPr lang="en-US" sz="4400" dirty="0">
                <a:solidFill>
                  <a:srgbClr val="FFC000"/>
                </a:solidFill>
                <a:latin typeface="Microsoft Sans Serif" pitchFamily="34" charset="0"/>
                <a:cs typeface="Microsoft Sans Serif" pitchFamily="34" charset="0"/>
              </a:rPr>
            </a:br>
            <a:r>
              <a:rPr lang="en-US" sz="4400" dirty="0">
                <a:solidFill>
                  <a:srgbClr val="FFC000"/>
                </a:solidFill>
                <a:latin typeface="Microsoft Sans Serif" pitchFamily="34" charset="0"/>
                <a:cs typeface="Microsoft Sans Serif" pitchFamily="34" charset="0"/>
              </a:rPr>
              <a:t>     Online Membership</a:t>
            </a:r>
            <a:endParaRPr lang="en-US" sz="4400" dirty="0"/>
          </a:p>
        </p:txBody>
      </p:sp>
      <p:sp>
        <p:nvSpPr>
          <p:cNvPr id="6" name="Content Placeholder 5"/>
          <p:cNvSpPr>
            <a:spLocks noGrp="1"/>
          </p:cNvSpPr>
          <p:nvPr>
            <p:ph idx="1"/>
          </p:nvPr>
        </p:nvSpPr>
        <p:spPr>
          <a:xfrm>
            <a:off x="304800" y="1600200"/>
            <a:ext cx="8610600" cy="4952999"/>
          </a:xfrm>
        </p:spPr>
        <p:txBody>
          <a:bodyPr>
            <a:normAutofit fontScale="85000" lnSpcReduction="10000"/>
          </a:bodyPr>
          <a:lstStyle/>
          <a:p>
            <a:pPr marL="118872" indent="0">
              <a:lnSpc>
                <a:spcPct val="170000"/>
              </a:lnSpc>
              <a:buNone/>
            </a:pPr>
            <a:r>
              <a:rPr lang="en-US" sz="3500" b="1" dirty="0" smtClean="0">
                <a:latin typeface="Calibri" pitchFamily="34" charset="0"/>
                <a:cs typeface="Microsoft Sans Serif" pitchFamily="34" charset="0"/>
              </a:rPr>
              <a:t>LIST OF UNASSIGNED </a:t>
            </a:r>
            <a:r>
              <a:rPr lang="en-US" sz="3500" b="1" dirty="0" smtClean="0">
                <a:latin typeface="Calibri" pitchFamily="34" charset="0"/>
                <a:cs typeface="Microsoft Sans Serif" pitchFamily="34" charset="0"/>
              </a:rPr>
              <a:t>ONLINE </a:t>
            </a:r>
            <a:r>
              <a:rPr lang="en-US" sz="3500" b="1" dirty="0" smtClean="0">
                <a:latin typeface="Calibri" pitchFamily="34" charset="0"/>
                <a:cs typeface="Microsoft Sans Serif" pitchFamily="34" charset="0"/>
              </a:rPr>
              <a:t>MEMBERS</a:t>
            </a:r>
            <a:endParaRPr lang="en-US" sz="2000" dirty="0">
              <a:latin typeface="Calibri" pitchFamily="34" charset="0"/>
              <a:cs typeface="Microsoft Sans Serif" pitchFamily="34" charset="0"/>
            </a:endParaRPr>
          </a:p>
          <a:p>
            <a:pPr>
              <a:lnSpc>
                <a:spcPct val="170000"/>
              </a:lnSpc>
            </a:pPr>
            <a:r>
              <a:rPr lang="en-US" sz="3300" dirty="0" smtClean="0">
                <a:latin typeface="Calibri" pitchFamily="34" charset="0"/>
                <a:cs typeface="Microsoft Sans Serif" pitchFamily="34" charset="0"/>
              </a:rPr>
              <a:t>Preferred Council not indicated on the application</a:t>
            </a:r>
            <a:endParaRPr lang="en-US" sz="3300" dirty="0" smtClean="0">
              <a:latin typeface="Calibri" pitchFamily="34" charset="0"/>
              <a:cs typeface="Microsoft Sans Serif" pitchFamily="34" charset="0"/>
            </a:endParaRPr>
          </a:p>
          <a:p>
            <a:pPr>
              <a:lnSpc>
                <a:spcPct val="170000"/>
              </a:lnSpc>
            </a:pPr>
            <a:r>
              <a:rPr lang="en-US" sz="3300" dirty="0" smtClean="0">
                <a:latin typeface="Calibri" pitchFamily="34" charset="0"/>
                <a:cs typeface="Microsoft Sans Serif" pitchFamily="34" charset="0"/>
              </a:rPr>
              <a:t>Email sent to State identifying the new member</a:t>
            </a:r>
          </a:p>
          <a:p>
            <a:pPr>
              <a:lnSpc>
                <a:spcPct val="170000"/>
              </a:lnSpc>
            </a:pPr>
            <a:r>
              <a:rPr lang="en-US" sz="3300" dirty="0" smtClean="0">
                <a:latin typeface="Calibri" pitchFamily="34" charset="0"/>
                <a:cs typeface="Microsoft Sans Serif" pitchFamily="34" charset="0"/>
              </a:rPr>
              <a:t>Email sent to DD/MIO based on member’s address</a:t>
            </a:r>
            <a:endParaRPr lang="en-US" sz="3300" dirty="0">
              <a:latin typeface="Calibri" pitchFamily="34" charset="0"/>
              <a:cs typeface="Microsoft Sans Serif" pitchFamily="34" charset="0"/>
            </a:endParaRPr>
          </a:p>
          <a:p>
            <a:pPr>
              <a:lnSpc>
                <a:spcPct val="170000"/>
              </a:lnSpc>
            </a:pPr>
            <a:r>
              <a:rPr lang="en-US" sz="3300" dirty="0" smtClean="0">
                <a:latin typeface="Calibri" pitchFamily="34" charset="0"/>
                <a:cs typeface="Microsoft Sans Serif" pitchFamily="34" charset="0"/>
              </a:rPr>
              <a:t>Prospective Council identified by parish and address</a:t>
            </a:r>
          </a:p>
          <a:p>
            <a:pPr>
              <a:lnSpc>
                <a:spcPct val="170000"/>
              </a:lnSpc>
            </a:pPr>
            <a:r>
              <a:rPr lang="en-US" sz="3000" dirty="0" smtClean="0">
                <a:latin typeface="Calibri" pitchFamily="34" charset="0"/>
                <a:cs typeface="Microsoft Sans Serif" pitchFamily="34" charset="0"/>
              </a:rPr>
              <a:t>Council contacts State to move member to Prospect List</a:t>
            </a:r>
            <a:r>
              <a:rPr lang="en-US" sz="2000" dirty="0" smtClean="0">
                <a:latin typeface="Calibri" pitchFamily="34" charset="0"/>
                <a:cs typeface="Microsoft Sans Serif" pitchFamily="34" charset="0"/>
              </a:rPr>
              <a:t/>
            </a:r>
            <a:br>
              <a:rPr lang="en-US" sz="2000" dirty="0" smtClean="0">
                <a:latin typeface="Calibri" pitchFamily="34" charset="0"/>
                <a:cs typeface="Microsoft Sans Serif" pitchFamily="34" charset="0"/>
              </a:rPr>
            </a:br>
            <a:endParaRPr lang="en-US" sz="2000" dirty="0" smtClean="0">
              <a:latin typeface="Calibri" pitchFamily="34" charset="0"/>
              <a:cs typeface="Microsoft Sans Serif" pitchFamily="34" charset="0"/>
            </a:endParaRPr>
          </a:p>
          <a:p>
            <a:pPr>
              <a:lnSpc>
                <a:spcPct val="170000"/>
              </a:lnSpc>
            </a:pPr>
            <a:endParaRPr lang="en-US" sz="2000" dirty="0">
              <a:latin typeface="Calibri" pitchFamily="34" charset="0"/>
              <a:cs typeface="Microsoft Sans Serif" pitchFamily="34" charset="0"/>
            </a:endParaRPr>
          </a:p>
        </p:txBody>
      </p:sp>
      <p:pic>
        <p:nvPicPr>
          <p:cNvPr id="12" name="Picture 11" descr="EO_3rdDegree_color_en[1].jpg"/>
          <p:cNvPicPr>
            <a:picLocks noChangeAspect="1"/>
          </p:cNvPicPr>
          <p:nvPr/>
        </p:nvPicPr>
        <p:blipFill>
          <a:blip r:embed="rId2" cstate="print"/>
          <a:stretch>
            <a:fillRect/>
          </a:stretch>
        </p:blipFill>
        <p:spPr>
          <a:xfrm>
            <a:off x="7772400" y="228600"/>
            <a:ext cx="914400" cy="914400"/>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35976050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38559</TotalTime>
  <Words>630</Words>
  <Application>Microsoft Office PowerPoint</Application>
  <PresentationFormat>On-screen Show (4:3)</PresentationFormat>
  <Paragraphs>82</Paragraphs>
  <Slides>20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Corbel</vt:lpstr>
      <vt:lpstr>Microsoft Sans Serif</vt:lpstr>
      <vt:lpstr>Wingdings</vt:lpstr>
      <vt:lpstr>Wingdings 2</vt:lpstr>
      <vt:lpstr>Wingdings 3</vt:lpstr>
      <vt:lpstr>Module</vt:lpstr>
      <vt:lpstr> </vt:lpstr>
      <vt:lpstr>The Knights of Columbus      Online Membership</vt:lpstr>
      <vt:lpstr>The Knights of Columbus      Online Membership</vt:lpstr>
      <vt:lpstr>The Knights of Columbus      Online Membership</vt:lpstr>
      <vt:lpstr>The Knights of Columbus      Online Membership</vt:lpstr>
      <vt:lpstr>The Knights of Columbus      Online Membership</vt:lpstr>
      <vt:lpstr>The Knights of Columbus      Online Membership</vt:lpstr>
      <vt:lpstr>The Knights of Columbus      Online Membership</vt:lpstr>
      <vt:lpstr>The Knights of Columbus      Online Membership</vt:lpstr>
      <vt:lpstr>The Knights of Columbus      Online Membership</vt:lpstr>
      <vt:lpstr>The Knights of Columbus      Online Membership</vt:lpstr>
      <vt:lpstr>The Knights of Columbus      Online Membership</vt:lpstr>
      <vt:lpstr>The Knights of Columbus      Online Membership</vt:lpstr>
      <vt:lpstr>The Knights of Columbus      Online Membership</vt:lpstr>
      <vt:lpstr>The Knights of Columbus      Online Membership</vt:lpstr>
      <vt:lpstr>The Knights of Columbus      Online Membership</vt:lpstr>
      <vt:lpstr>The Knights of Columbus      Online Membership</vt:lpstr>
      <vt:lpstr>The Knights of Columbus      Online Membership</vt:lpstr>
      <vt:lpstr>The Knights of Columbus      Online Membership</vt:lpstr>
      <vt:lpstr>The Knights of Columbus      Online Membership</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KNIGHTS OF COLUMBUS -FRATERNAL BENEFITS-</dc:title>
  <dc:creator>Sonny</dc:creator>
  <cp:lastModifiedBy>User</cp:lastModifiedBy>
  <cp:revision>299</cp:revision>
  <dcterms:created xsi:type="dcterms:W3CDTF">2008-01-21T03:06:20Z</dcterms:created>
  <dcterms:modified xsi:type="dcterms:W3CDTF">2022-06-14T11:37:28Z</dcterms:modified>
</cp:coreProperties>
</file>