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57" r:id="rId3"/>
    <p:sldId id="281" r:id="rId4"/>
    <p:sldId id="259" r:id="rId5"/>
    <p:sldId id="274" r:id="rId6"/>
    <p:sldId id="258" r:id="rId7"/>
    <p:sldId id="275" r:id="rId8"/>
    <p:sldId id="276" r:id="rId9"/>
    <p:sldId id="279" r:id="rId10"/>
    <p:sldId id="263" r:id="rId11"/>
    <p:sldId id="277" r:id="rId12"/>
    <p:sldId id="272" r:id="rId13"/>
    <p:sldId id="273" r:id="rId14"/>
    <p:sldId id="262" r:id="rId15"/>
    <p:sldId id="282" r:id="rId16"/>
    <p:sldId id="27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4BA4CB0-E6EF-4B50-871F-E163A17EF624}" type="datetimeFigureOut">
              <a:rPr lang="en-CA" smtClean="0"/>
              <a:t>17/06/2022</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28285F0-F6BE-49E1-9CA3-F1993D4C7BFB}" type="slidenum">
              <a:rPr lang="en-CA" smtClean="0"/>
              <a:t>‹#›</a:t>
            </a:fld>
            <a:endParaRPr lang="en-CA"/>
          </a:p>
        </p:txBody>
      </p:sp>
    </p:spTree>
    <p:extLst>
      <p:ext uri="{BB962C8B-B14F-4D97-AF65-F5344CB8AC3E}">
        <p14:creationId xmlns:p14="http://schemas.microsoft.com/office/powerpoint/2010/main" val="7598788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FB47F4-3DC2-4FC0-B276-E2F4B028EDE0}" type="datetimeFigureOut">
              <a:rPr lang="en-CA" smtClean="0"/>
              <a:t>17/06/2022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1798B3-4DC9-4DF4-99FE-7B0A34952295}"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47F4-3DC2-4FC0-B276-E2F4B028EDE0}" type="datetimeFigureOut">
              <a:rPr lang="en-CA" smtClean="0"/>
              <a:t>17/06/2022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1798B3-4DC9-4DF4-99FE-7B0A3495229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FB47F4-3DC2-4FC0-B276-E2F4B028EDE0}" type="datetimeFigureOut">
              <a:rPr lang="en-CA" smtClean="0"/>
              <a:t>17/06/2022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1798B3-4DC9-4DF4-99FE-7B0A34952295}"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47F4-3DC2-4FC0-B276-E2F4B028EDE0}" type="datetimeFigureOut">
              <a:rPr lang="en-CA" smtClean="0"/>
              <a:t>17/06/2022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1798B3-4DC9-4DF4-99FE-7B0A34952295}"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B47F4-3DC2-4FC0-B276-E2F4B028EDE0}" type="datetimeFigureOut">
              <a:rPr lang="en-CA" smtClean="0"/>
              <a:t>17/06/2022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1798B3-4DC9-4DF4-99FE-7B0A34952295}" type="slidenum">
              <a:rPr lang="en-CA" smtClean="0"/>
              <a:t>‹#›</a:t>
            </a:fld>
            <a:endParaRPr lang="en-C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FB47F4-3DC2-4FC0-B276-E2F4B028EDE0}" type="datetimeFigureOut">
              <a:rPr lang="en-CA" smtClean="0"/>
              <a:t>17/06/2022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1798B3-4DC9-4DF4-99FE-7B0A34952295}"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FB47F4-3DC2-4FC0-B276-E2F4B028EDE0}" type="datetimeFigureOut">
              <a:rPr lang="en-CA" smtClean="0"/>
              <a:t>17/06/2022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91798B3-4DC9-4DF4-99FE-7B0A34952295}" type="slidenum">
              <a:rPr lang="en-CA" smtClean="0"/>
              <a:t>‹#›</a:t>
            </a:fld>
            <a:endParaRPr lang="en-C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47F4-3DC2-4FC0-B276-E2F4B028EDE0}" type="datetimeFigureOut">
              <a:rPr lang="en-CA" smtClean="0"/>
              <a:t>17/06/2022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91798B3-4DC9-4DF4-99FE-7B0A34952295}"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47F4-3DC2-4FC0-B276-E2F4B028EDE0}" type="datetimeFigureOut">
              <a:rPr lang="en-CA" smtClean="0"/>
              <a:t>17/06/2022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91798B3-4DC9-4DF4-99FE-7B0A3495229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47F4-3DC2-4FC0-B276-E2F4B028EDE0}" type="datetimeFigureOut">
              <a:rPr lang="en-CA" smtClean="0"/>
              <a:t>17/06/2022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1798B3-4DC9-4DF4-99FE-7B0A34952295}" type="slidenum">
              <a:rPr lang="en-CA" smtClean="0"/>
              <a:t>‹#›</a:t>
            </a:fld>
            <a:endParaRPr lang="en-C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47F4-3DC2-4FC0-B276-E2F4B028EDE0}" type="datetimeFigureOut">
              <a:rPr lang="en-CA" smtClean="0"/>
              <a:t>17/06/2022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1798B3-4DC9-4DF4-99FE-7B0A34952295}"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3FB47F4-3DC2-4FC0-B276-E2F4B028EDE0}" type="datetimeFigureOut">
              <a:rPr lang="en-CA" smtClean="0"/>
              <a:t>17/06/2022</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91798B3-4DC9-4DF4-99FE-7B0A3495229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joemathewskofc@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knightsofcolumbus@hotmail.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lifedirector@ontariokofc.c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ifedirector@ontariokofc.c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848600" cy="1656184"/>
          </a:xfrm>
        </p:spPr>
        <p:txBody>
          <a:bodyPr/>
          <a:lstStyle/>
          <a:p>
            <a:r>
              <a:rPr lang="en-CA" dirty="0" smtClean="0">
                <a:solidFill>
                  <a:srgbClr val="00B050"/>
                </a:solidFill>
              </a:rPr>
              <a:t>Life PROGRAMS </a:t>
            </a:r>
            <a:br>
              <a:rPr lang="en-CA" dirty="0" smtClean="0">
                <a:solidFill>
                  <a:srgbClr val="00B050"/>
                </a:solidFill>
              </a:rPr>
            </a:br>
            <a:r>
              <a:rPr lang="en-CA" dirty="0" smtClean="0">
                <a:solidFill>
                  <a:srgbClr val="00B050"/>
                </a:solidFill>
              </a:rPr>
              <a:t>2022 - 2023</a:t>
            </a:r>
            <a:endParaRPr lang="en-CA" dirty="0">
              <a:solidFill>
                <a:srgbClr val="00B050"/>
              </a:solidFill>
            </a:endParaRPr>
          </a:p>
        </p:txBody>
      </p:sp>
      <p:sp>
        <p:nvSpPr>
          <p:cNvPr id="3" name="Subtitle 2"/>
          <p:cNvSpPr>
            <a:spLocks noGrp="1"/>
          </p:cNvSpPr>
          <p:nvPr>
            <p:ph type="subTitle" idx="1"/>
          </p:nvPr>
        </p:nvSpPr>
        <p:spPr>
          <a:xfrm>
            <a:off x="685800" y="3505200"/>
            <a:ext cx="7990656" cy="2948136"/>
          </a:xfrm>
        </p:spPr>
        <p:txBody>
          <a:bodyPr>
            <a:noAutofit/>
          </a:bodyPr>
          <a:lstStyle/>
          <a:p>
            <a:r>
              <a:rPr lang="en-CA" sz="3200" dirty="0" smtClean="0">
                <a:solidFill>
                  <a:srgbClr val="00B050"/>
                </a:solidFill>
                <a:latin typeface="Times New Roman" panose="02020603050405020304" pitchFamily="18" charset="0"/>
                <a:cs typeface="Times New Roman" panose="02020603050405020304" pitchFamily="18" charset="0"/>
              </a:rPr>
              <a:t>Brother Alex </a:t>
            </a:r>
            <a:r>
              <a:rPr lang="en-CA" sz="3200" dirty="0" err="1" smtClean="0">
                <a:solidFill>
                  <a:srgbClr val="00B050"/>
                </a:solidFill>
                <a:latin typeface="Times New Roman" panose="02020603050405020304" pitchFamily="18" charset="0"/>
                <a:cs typeface="Times New Roman" panose="02020603050405020304" pitchFamily="18" charset="0"/>
              </a:rPr>
              <a:t>Schadenberg</a:t>
            </a:r>
            <a:endParaRPr lang="en-CA" sz="3200" dirty="0" smtClean="0">
              <a:solidFill>
                <a:srgbClr val="00B050"/>
              </a:solidFill>
              <a:latin typeface="Times New Roman" panose="02020603050405020304" pitchFamily="18" charset="0"/>
              <a:cs typeface="Times New Roman" panose="02020603050405020304" pitchFamily="18" charset="0"/>
            </a:endParaRPr>
          </a:p>
          <a:p>
            <a:r>
              <a:rPr lang="en-CA" sz="3200" dirty="0" smtClean="0">
                <a:solidFill>
                  <a:srgbClr val="00B050"/>
                </a:solidFill>
                <a:latin typeface="Times New Roman" panose="02020603050405020304" pitchFamily="18" charset="0"/>
                <a:cs typeface="Times New Roman" panose="02020603050405020304" pitchFamily="18" charset="0"/>
              </a:rPr>
              <a:t>Life Director</a:t>
            </a:r>
          </a:p>
          <a:p>
            <a:r>
              <a:rPr lang="en-CA" sz="3200" dirty="0" smtClean="0">
                <a:solidFill>
                  <a:srgbClr val="00B050"/>
                </a:solidFill>
                <a:latin typeface="Times New Roman" panose="02020603050405020304" pitchFamily="18" charset="0"/>
                <a:cs typeface="Times New Roman" panose="02020603050405020304" pitchFamily="18" charset="0"/>
              </a:rPr>
              <a:t>Knights of Columbus Ontario State Council</a:t>
            </a:r>
          </a:p>
          <a:p>
            <a:r>
              <a:rPr lang="en-CA" sz="3200" dirty="0" smtClean="0">
                <a:solidFill>
                  <a:srgbClr val="00B050"/>
                </a:solidFill>
                <a:latin typeface="Times New Roman" panose="02020603050405020304" pitchFamily="18" charset="0"/>
                <a:cs typeface="Times New Roman" panose="02020603050405020304" pitchFamily="18" charset="0"/>
              </a:rPr>
              <a:t>Lifedirector@ontariokofc.ca, </a:t>
            </a:r>
          </a:p>
          <a:p>
            <a:r>
              <a:rPr lang="en-CA" sz="3200" dirty="0" smtClean="0">
                <a:solidFill>
                  <a:srgbClr val="00B050"/>
                </a:solidFill>
                <a:latin typeface="Times New Roman" panose="02020603050405020304" pitchFamily="18" charset="0"/>
                <a:cs typeface="Times New Roman" panose="02020603050405020304" pitchFamily="18" charset="0"/>
              </a:rPr>
              <a:t>519-851-1434 </a:t>
            </a:r>
            <a:r>
              <a:rPr lang="en-CA" sz="3200" dirty="0">
                <a:solidFill>
                  <a:srgbClr val="00B050"/>
                </a:solidFill>
                <a:latin typeface="Times New Roman" panose="02020603050405020304" pitchFamily="18" charset="0"/>
                <a:cs typeface="Times New Roman" panose="02020603050405020304" pitchFamily="18" charset="0"/>
              </a:rPr>
              <a:t>(cell</a:t>
            </a:r>
            <a:r>
              <a:rPr lang="en-CA" sz="3200" dirty="0" smtClean="0">
                <a:solidFill>
                  <a:srgbClr val="00B050"/>
                </a:solidFill>
                <a:latin typeface="Times New Roman" panose="02020603050405020304" pitchFamily="18" charset="0"/>
                <a:cs typeface="Times New Roman" panose="02020603050405020304" pitchFamily="18" charset="0"/>
              </a:rPr>
              <a:t>)</a:t>
            </a:r>
            <a:endParaRPr lang="en-CA" sz="3200"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594" y="1151155"/>
            <a:ext cx="2232248" cy="2232248"/>
          </a:xfrm>
          <a:prstGeom prst="rect">
            <a:avLst/>
          </a:prstGeom>
        </p:spPr>
      </p:pic>
    </p:spTree>
    <p:extLst>
      <p:ext uri="{BB962C8B-B14F-4D97-AF65-F5344CB8AC3E}">
        <p14:creationId xmlns:p14="http://schemas.microsoft.com/office/powerpoint/2010/main" val="186713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50"/>
                </a:solidFill>
              </a:rPr>
              <a:t>Special Olympics (featured)</a:t>
            </a:r>
            <a:endParaRPr lang="en-CA" dirty="0">
              <a:solidFill>
                <a:srgbClr val="00B050"/>
              </a:solidFill>
            </a:endParaRPr>
          </a:p>
        </p:txBody>
      </p:sp>
      <p:sp>
        <p:nvSpPr>
          <p:cNvPr id="3" name="Content Placeholder 2"/>
          <p:cNvSpPr>
            <a:spLocks noGrp="1"/>
          </p:cNvSpPr>
          <p:nvPr>
            <p:ph idx="1"/>
          </p:nvPr>
        </p:nvSpPr>
        <p:spPr>
          <a:xfrm>
            <a:off x="457200" y="1700808"/>
            <a:ext cx="8229600" cy="4776192"/>
          </a:xfrm>
        </p:spPr>
        <p:txBody>
          <a:bodyPr>
            <a:normAutofit/>
          </a:bodyPr>
          <a:lstStyle/>
          <a:p>
            <a:r>
              <a:rPr lang="en-CA" sz="2600" dirty="0" smtClean="0">
                <a:latin typeface="Times New Roman" panose="02020603050405020304" pitchFamily="18" charset="0"/>
                <a:cs typeface="Times New Roman" panose="02020603050405020304" pitchFamily="18" charset="0"/>
              </a:rPr>
              <a:t>Brother Joe is committed to the Special Olympics program and your councils should share his zeal.</a:t>
            </a:r>
          </a:p>
          <a:p>
            <a:r>
              <a:rPr lang="en-CA" sz="2600" dirty="0" smtClean="0">
                <a:latin typeface="Times New Roman" panose="02020603050405020304" pitchFamily="18" charset="0"/>
                <a:cs typeface="Times New Roman" panose="02020603050405020304" pitchFamily="18" charset="0"/>
              </a:rPr>
              <a:t>Joe Mathews has a special presentation for Special Olympics.</a:t>
            </a:r>
          </a:p>
          <a:p>
            <a:r>
              <a:rPr lang="en-CA" sz="2600" dirty="0" smtClean="0">
                <a:latin typeface="Times New Roman" panose="02020603050405020304" pitchFamily="18" charset="0"/>
                <a:cs typeface="Times New Roman" panose="02020603050405020304" pitchFamily="18" charset="0"/>
              </a:rPr>
              <a:t>The Knights of Columbus has been involved with Special Olympics since its inception. We need to give more attention to this program.</a:t>
            </a:r>
          </a:p>
          <a:p>
            <a:r>
              <a:rPr lang="en-CA" sz="2600" dirty="0">
                <a:latin typeface="Times New Roman" panose="02020603050405020304" pitchFamily="18" charset="0"/>
                <a:cs typeface="Times New Roman" panose="02020603050405020304" pitchFamily="18" charset="0"/>
              </a:rPr>
              <a:t>Joe Mathews (Chairman) </a:t>
            </a:r>
            <a:r>
              <a:rPr lang="en-CA" sz="2600" dirty="0" smtClean="0">
                <a:latin typeface="Times New Roman" panose="02020603050405020304" pitchFamily="18" charset="0"/>
                <a:cs typeface="Times New Roman" panose="02020603050405020304" pitchFamily="18" charset="0"/>
                <a:hlinkClick r:id="rId2"/>
              </a:rPr>
              <a:t>joemathewskofc@gmail.com</a:t>
            </a:r>
            <a:endParaRPr lang="en-CA" sz="2600" dirty="0" smtClean="0">
              <a:latin typeface="Times New Roman" panose="02020603050405020304" pitchFamily="18" charset="0"/>
              <a:cs typeface="Times New Roman" panose="02020603050405020304" pitchFamily="18" charset="0"/>
            </a:endParaRPr>
          </a:p>
          <a:p>
            <a:pPr marL="0" indent="0">
              <a:buNone/>
            </a:pPr>
            <a:endParaRPr lang="en-CA" sz="2600" dirty="0">
              <a:latin typeface="Times New Roman" panose="02020603050405020304" pitchFamily="18" charset="0"/>
              <a:cs typeface="Times New Roman" panose="02020603050405020304" pitchFamily="18" charset="0"/>
            </a:endParaRPr>
          </a:p>
          <a:p>
            <a:endParaRPr lang="en-CA" sz="2600" dirty="0" smtClean="0">
              <a:latin typeface="Times New Roman" panose="02020603050405020304" pitchFamily="18" charset="0"/>
              <a:cs typeface="Times New Roman" panose="02020603050405020304" pitchFamily="18" charset="0"/>
            </a:endParaRPr>
          </a:p>
          <a:p>
            <a:endParaRPr lang="en-CA" sz="2600" dirty="0">
              <a:latin typeface="Times New Roman" panose="02020603050405020304" pitchFamily="18" charset="0"/>
              <a:cs typeface="Times New Roman" panose="02020603050405020304" pitchFamily="18" charset="0"/>
            </a:endParaRPr>
          </a:p>
          <a:p>
            <a:endParaRPr lang="en-CA" sz="2600" dirty="0" smtClean="0">
              <a:latin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422895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50"/>
                </a:solidFill>
              </a:rPr>
              <a:t>Christian Refugee Relief</a:t>
            </a:r>
            <a:endParaRPr lang="en-CA" dirty="0">
              <a:solidFill>
                <a:srgbClr val="00B05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CA" sz="2600" dirty="0" smtClean="0">
                <a:latin typeface="Times New Roman" panose="02020603050405020304" pitchFamily="18" charset="0"/>
                <a:cs typeface="Times New Roman" panose="02020603050405020304" pitchFamily="18" charset="0"/>
              </a:rPr>
              <a:t>Christians </a:t>
            </a:r>
            <a:r>
              <a:rPr lang="en-CA" sz="2600" dirty="0">
                <a:latin typeface="Times New Roman" panose="02020603050405020304" pitchFamily="18" charset="0"/>
                <a:cs typeface="Times New Roman" panose="02020603050405020304" pitchFamily="18" charset="0"/>
              </a:rPr>
              <a:t>are at risk in areas all around the globe. The Knights of Columbus has responded </a:t>
            </a:r>
            <a:r>
              <a:rPr lang="en-CA" sz="2600" dirty="0" smtClean="0">
                <a:latin typeface="Times New Roman" panose="02020603050405020304" pitchFamily="18" charset="0"/>
                <a:cs typeface="Times New Roman" panose="02020603050405020304" pitchFamily="18" charset="0"/>
              </a:rPr>
              <a:t>with humanitarian </a:t>
            </a:r>
            <a:r>
              <a:rPr lang="en-CA" sz="2600" dirty="0">
                <a:latin typeface="Times New Roman" panose="02020603050405020304" pitchFamily="18" charset="0"/>
                <a:cs typeface="Times New Roman" panose="02020603050405020304" pitchFamily="18" charset="0"/>
              </a:rPr>
              <a:t>assistance, primarily in Iraq, Syria and the surrounding region. Councils will aid this cause by collaborating with their parishes to spread awareness and raise funds to help these Christians and those in their </a:t>
            </a:r>
            <a:r>
              <a:rPr lang="en-CA" sz="2600" dirty="0" smtClean="0">
                <a:latin typeface="Times New Roman" panose="02020603050405020304" pitchFamily="18" charset="0"/>
                <a:cs typeface="Times New Roman" panose="02020603050405020304" pitchFamily="18" charset="0"/>
              </a:rPr>
              <a:t>care.</a:t>
            </a:r>
            <a:endParaRPr lang="en-CA" sz="2600" dirty="0">
              <a:latin typeface="Times New Roman" panose="02020603050405020304" pitchFamily="18" charset="0"/>
              <a:cs typeface="Times New Roman" panose="02020603050405020304" pitchFamily="18" charset="0"/>
            </a:endParaRPr>
          </a:p>
          <a:p>
            <a:r>
              <a:rPr lang="en-CA" sz="2600" dirty="0" smtClean="0">
                <a:latin typeface="Times New Roman" panose="02020603050405020304" pitchFamily="18" charset="0"/>
                <a:cs typeface="Times New Roman" panose="02020603050405020304" pitchFamily="18" charset="0"/>
              </a:rPr>
              <a:t>This has been a very successful program. </a:t>
            </a:r>
          </a:p>
          <a:p>
            <a:r>
              <a:rPr lang="en-CA" sz="2600" dirty="0" smtClean="0">
                <a:latin typeface="Times New Roman" panose="02020603050405020304" pitchFamily="18" charset="0"/>
                <a:cs typeface="Times New Roman" panose="02020603050405020304" pitchFamily="18" charset="0"/>
              </a:rPr>
              <a:t>I urge you to continue working with </a:t>
            </a:r>
            <a:r>
              <a:rPr lang="en-CA" sz="2600" dirty="0" err="1" smtClean="0">
                <a:latin typeface="Times New Roman" panose="02020603050405020304" pitchFamily="18" charset="0"/>
                <a:cs typeface="Times New Roman" panose="02020603050405020304" pitchFamily="18" charset="0"/>
              </a:rPr>
              <a:t>Hikmat</a:t>
            </a:r>
            <a:r>
              <a:rPr lang="en-CA" sz="2600" dirty="0" smtClean="0">
                <a:latin typeface="Times New Roman" panose="02020603050405020304" pitchFamily="18" charset="0"/>
                <a:cs typeface="Times New Roman" panose="02020603050405020304" pitchFamily="18" charset="0"/>
              </a:rPr>
              <a:t> </a:t>
            </a:r>
            <a:r>
              <a:rPr lang="en-CA" sz="2600" dirty="0" err="1" smtClean="0">
                <a:latin typeface="Times New Roman" panose="02020603050405020304" pitchFamily="18" charset="0"/>
                <a:cs typeface="Times New Roman" panose="02020603050405020304" pitchFamily="18" charset="0"/>
              </a:rPr>
              <a:t>Dandan</a:t>
            </a:r>
            <a:r>
              <a:rPr lang="en-CA" sz="2600" dirty="0" smtClean="0">
                <a:latin typeface="Times New Roman" panose="02020603050405020304" pitchFamily="18" charset="0"/>
                <a:cs typeface="Times New Roman" panose="02020603050405020304" pitchFamily="18" charset="0"/>
              </a:rPr>
              <a:t>.</a:t>
            </a:r>
          </a:p>
          <a:p>
            <a:r>
              <a:rPr lang="en-CA" sz="2600" dirty="0" err="1" smtClean="0">
                <a:latin typeface="Times New Roman" panose="02020603050405020304" pitchFamily="18" charset="0"/>
                <a:cs typeface="Times New Roman" panose="02020603050405020304" pitchFamily="18" charset="0"/>
              </a:rPr>
              <a:t>Hikmat</a:t>
            </a:r>
            <a:r>
              <a:rPr lang="en-CA" sz="2600" dirty="0" smtClean="0">
                <a:latin typeface="Times New Roman" panose="02020603050405020304" pitchFamily="18" charset="0"/>
                <a:cs typeface="Times New Roman" panose="02020603050405020304" pitchFamily="18" charset="0"/>
              </a:rPr>
              <a:t> </a:t>
            </a:r>
            <a:r>
              <a:rPr lang="en-CA" sz="2600" dirty="0" err="1" smtClean="0">
                <a:latin typeface="Times New Roman" panose="02020603050405020304" pitchFamily="18" charset="0"/>
                <a:cs typeface="Times New Roman" panose="02020603050405020304" pitchFamily="18" charset="0"/>
              </a:rPr>
              <a:t>Dandan</a:t>
            </a:r>
            <a:r>
              <a:rPr lang="en-CA" sz="2600" dirty="0" smtClean="0">
                <a:latin typeface="Times New Roman" panose="02020603050405020304" pitchFamily="18" charset="0"/>
                <a:cs typeface="Times New Roman" panose="02020603050405020304" pitchFamily="18" charset="0"/>
              </a:rPr>
              <a:t> (Chairman</a:t>
            </a:r>
            <a:r>
              <a:rPr lang="en-CA" sz="2600" dirty="0">
                <a:latin typeface="Times New Roman" panose="02020603050405020304" pitchFamily="18" charset="0"/>
                <a:cs typeface="Times New Roman" panose="02020603050405020304" pitchFamily="18" charset="0"/>
              </a:rPr>
              <a:t>) 416-893-8060</a:t>
            </a:r>
          </a:p>
          <a:p>
            <a:r>
              <a:rPr lang="en-CA" sz="2600" dirty="0" smtClean="0">
                <a:latin typeface="Times New Roman" panose="02020603050405020304" pitchFamily="18" charset="0"/>
                <a:cs typeface="Times New Roman" panose="02020603050405020304" pitchFamily="18" charset="0"/>
                <a:hlinkClick r:id="rId2"/>
              </a:rPr>
              <a:t>knightsofcolumbus@hotmail.com</a:t>
            </a:r>
            <a:endParaRPr lang="en-CA" sz="2600" dirty="0" smtClean="0">
              <a:latin typeface="Times New Roman" panose="02020603050405020304" pitchFamily="18" charset="0"/>
              <a:cs typeface="Times New Roman" panose="02020603050405020304" pitchFamily="18" charset="0"/>
            </a:endParaRPr>
          </a:p>
          <a:p>
            <a:endParaRPr lang="en-CA"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44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3400"/>
            <a:ext cx="8219256" cy="990600"/>
          </a:xfrm>
        </p:spPr>
        <p:txBody>
          <a:bodyPr>
            <a:normAutofit/>
          </a:bodyPr>
          <a:lstStyle/>
          <a:p>
            <a:r>
              <a:rPr lang="en-CA" dirty="0" smtClean="0">
                <a:solidFill>
                  <a:srgbClr val="00B050"/>
                </a:solidFill>
              </a:rPr>
              <a:t>Ultrasound program</a:t>
            </a:r>
            <a:endParaRPr lang="en-CA" dirty="0">
              <a:solidFill>
                <a:srgbClr val="00B050"/>
              </a:solidFill>
            </a:endParaRPr>
          </a:p>
        </p:txBody>
      </p:sp>
      <p:sp>
        <p:nvSpPr>
          <p:cNvPr id="3" name="Content Placeholder 2"/>
          <p:cNvSpPr>
            <a:spLocks noGrp="1"/>
          </p:cNvSpPr>
          <p:nvPr>
            <p:ph idx="1"/>
          </p:nvPr>
        </p:nvSpPr>
        <p:spPr>
          <a:xfrm>
            <a:off x="323528" y="1628800"/>
            <a:ext cx="8496944" cy="4848200"/>
          </a:xfrm>
        </p:spPr>
        <p:txBody>
          <a:bodyPr>
            <a:noAutofit/>
          </a:bodyPr>
          <a:lstStyle/>
          <a:p>
            <a:r>
              <a:rPr lang="en-CA" sz="2600" dirty="0" smtClean="0">
                <a:latin typeface="Times New Roman" panose="02020603050405020304" pitchFamily="18" charset="0"/>
                <a:cs typeface="Times New Roman" panose="02020603050405020304" pitchFamily="18" charset="0"/>
              </a:rPr>
              <a:t>In Ontario we need: A </a:t>
            </a:r>
            <a:r>
              <a:rPr lang="en-CA" sz="2600" dirty="0">
                <a:latin typeface="Times New Roman" panose="02020603050405020304" pitchFamily="18" charset="0"/>
                <a:cs typeface="Times New Roman" panose="02020603050405020304" pitchFamily="18" charset="0"/>
              </a:rPr>
              <a:t>pro-life physician who </a:t>
            </a:r>
            <a:r>
              <a:rPr lang="en-CA" sz="2600" dirty="0" smtClean="0">
                <a:latin typeface="Times New Roman" panose="02020603050405020304" pitchFamily="18" charset="0"/>
                <a:cs typeface="Times New Roman" panose="02020603050405020304" pitchFamily="18" charset="0"/>
              </a:rPr>
              <a:t>works with </a:t>
            </a:r>
            <a:r>
              <a:rPr lang="en-CA" sz="2600" dirty="0">
                <a:latin typeface="Times New Roman" panose="02020603050405020304" pitchFamily="18" charset="0"/>
                <a:cs typeface="Times New Roman" panose="02020603050405020304" pitchFamily="18" charset="0"/>
              </a:rPr>
              <a:t>crisis pregnancy centers</a:t>
            </a:r>
            <a:r>
              <a:rPr lang="en-CA" sz="2600" dirty="0" smtClean="0">
                <a:latin typeface="Times New Roman" panose="02020603050405020304" pitchFamily="18" charset="0"/>
                <a:cs typeface="Times New Roman" panose="02020603050405020304" pitchFamily="18" charset="0"/>
              </a:rPr>
              <a:t>, and </a:t>
            </a:r>
            <a:r>
              <a:rPr lang="en-CA" sz="2600" dirty="0">
                <a:latin typeface="Times New Roman" panose="02020603050405020304" pitchFamily="18" charset="0"/>
                <a:cs typeface="Times New Roman" panose="02020603050405020304" pitchFamily="18" charset="0"/>
              </a:rPr>
              <a:t>within </a:t>
            </a:r>
            <a:r>
              <a:rPr lang="en-CA" sz="2600" dirty="0" smtClean="0">
                <a:latin typeface="Times New Roman" panose="02020603050405020304" pitchFamily="18" charset="0"/>
                <a:cs typeface="Times New Roman" panose="02020603050405020304" pitchFamily="18" charset="0"/>
              </a:rPr>
              <a:t>a medical </a:t>
            </a:r>
            <a:r>
              <a:rPr lang="en-CA" sz="2600" dirty="0">
                <a:latin typeface="Times New Roman" panose="02020603050405020304" pitchFamily="18" charset="0"/>
                <a:cs typeface="Times New Roman" panose="02020603050405020304" pitchFamily="18" charset="0"/>
              </a:rPr>
              <a:t>clinic that has an Ultrasound </a:t>
            </a:r>
            <a:r>
              <a:rPr lang="en-CA" sz="2600" dirty="0" smtClean="0">
                <a:latin typeface="Times New Roman" panose="02020603050405020304" pitchFamily="18" charset="0"/>
                <a:cs typeface="Times New Roman" panose="02020603050405020304" pitchFamily="18" charset="0"/>
              </a:rPr>
              <a:t>technician. </a:t>
            </a:r>
          </a:p>
          <a:p>
            <a:r>
              <a:rPr lang="en-CA" sz="2600" dirty="0" smtClean="0">
                <a:latin typeface="Times New Roman" panose="02020603050405020304" pitchFamily="18" charset="0"/>
                <a:cs typeface="Times New Roman" panose="02020603050405020304" pitchFamily="18" charset="0"/>
              </a:rPr>
              <a:t>The </a:t>
            </a:r>
            <a:r>
              <a:rPr lang="en-CA" sz="2600" dirty="0">
                <a:latin typeface="Times New Roman" panose="02020603050405020304" pitchFamily="18" charset="0"/>
                <a:cs typeface="Times New Roman" panose="02020603050405020304" pitchFamily="18" charset="0"/>
              </a:rPr>
              <a:t>program requires a council/councils to cover half the </a:t>
            </a:r>
            <a:r>
              <a:rPr lang="en-CA" sz="2600" dirty="0" smtClean="0">
                <a:latin typeface="Times New Roman" panose="02020603050405020304" pitchFamily="18" charset="0"/>
                <a:cs typeface="Times New Roman" panose="02020603050405020304" pitchFamily="18" charset="0"/>
              </a:rPr>
              <a:t>cost </a:t>
            </a:r>
            <a:r>
              <a:rPr lang="en-CA" sz="2600" dirty="0">
                <a:latin typeface="Times New Roman" panose="02020603050405020304" pitchFamily="18" charset="0"/>
                <a:cs typeface="Times New Roman" panose="02020603050405020304" pitchFamily="18" charset="0"/>
              </a:rPr>
              <a:t>of the Ultrasound </a:t>
            </a:r>
            <a:r>
              <a:rPr lang="en-CA" sz="2600" dirty="0" smtClean="0">
                <a:latin typeface="Times New Roman" panose="02020603050405020304" pitchFamily="18" charset="0"/>
                <a:cs typeface="Times New Roman" panose="02020603050405020304" pitchFamily="18" charset="0"/>
              </a:rPr>
              <a:t>machine. </a:t>
            </a:r>
            <a:r>
              <a:rPr lang="en-CA" sz="2600" dirty="0">
                <a:latin typeface="Times New Roman" panose="02020603050405020304" pitchFamily="18" charset="0"/>
                <a:cs typeface="Times New Roman" panose="02020603050405020304" pitchFamily="18" charset="0"/>
              </a:rPr>
              <a:t>Supreme </a:t>
            </a:r>
            <a:r>
              <a:rPr lang="en-CA" sz="2600" dirty="0" smtClean="0">
                <a:latin typeface="Times New Roman" panose="02020603050405020304" pitchFamily="18" charset="0"/>
                <a:cs typeface="Times New Roman" panose="02020603050405020304" pitchFamily="18" charset="0"/>
              </a:rPr>
              <a:t>pays </a:t>
            </a:r>
            <a:r>
              <a:rPr lang="en-CA" sz="2600" dirty="0">
                <a:latin typeface="Times New Roman" panose="02020603050405020304" pitchFamily="18" charset="0"/>
                <a:cs typeface="Times New Roman" panose="02020603050405020304" pitchFamily="18" charset="0"/>
              </a:rPr>
              <a:t>the other half. The application must be approved </a:t>
            </a:r>
            <a:r>
              <a:rPr lang="en-CA" sz="2600" dirty="0" smtClean="0">
                <a:latin typeface="Times New Roman" panose="02020603050405020304" pitchFamily="18" charset="0"/>
                <a:cs typeface="Times New Roman" panose="02020603050405020304" pitchFamily="18" charset="0"/>
              </a:rPr>
              <a:t>by: Supreme</a:t>
            </a:r>
            <a:r>
              <a:rPr lang="en-CA" sz="2600" dirty="0">
                <a:latin typeface="Times New Roman" panose="02020603050405020304" pitchFamily="18" charset="0"/>
                <a:cs typeface="Times New Roman" panose="02020603050405020304" pitchFamily="18" charset="0"/>
              </a:rPr>
              <a:t>, </a:t>
            </a:r>
            <a:r>
              <a:rPr lang="en-CA" sz="2600" dirty="0" smtClean="0">
                <a:latin typeface="Times New Roman" panose="02020603050405020304" pitchFamily="18" charset="0"/>
                <a:cs typeface="Times New Roman" panose="02020603050405020304" pitchFamily="18" charset="0"/>
              </a:rPr>
              <a:t>State </a:t>
            </a:r>
            <a:r>
              <a:rPr lang="en-CA" sz="2600" dirty="0">
                <a:latin typeface="Times New Roman" panose="02020603050405020304" pitchFamily="18" charset="0"/>
                <a:cs typeface="Times New Roman" panose="02020603050405020304" pitchFamily="18" charset="0"/>
              </a:rPr>
              <a:t>and </a:t>
            </a:r>
            <a:r>
              <a:rPr lang="en-CA" sz="2600" dirty="0" smtClean="0">
                <a:latin typeface="Times New Roman" panose="02020603050405020304" pitchFamily="18" charset="0"/>
                <a:cs typeface="Times New Roman" panose="02020603050405020304" pitchFamily="18" charset="0"/>
              </a:rPr>
              <a:t>the </a:t>
            </a:r>
            <a:r>
              <a:rPr lang="en-CA" sz="2600" dirty="0">
                <a:latin typeface="Times New Roman" panose="02020603050405020304" pitchFamily="18" charset="0"/>
                <a:cs typeface="Times New Roman" panose="02020603050405020304" pitchFamily="18" charset="0"/>
              </a:rPr>
              <a:t>local </a:t>
            </a:r>
            <a:r>
              <a:rPr lang="en-CA" sz="2600" dirty="0" smtClean="0">
                <a:latin typeface="Times New Roman" panose="02020603050405020304" pitchFamily="18" charset="0"/>
                <a:cs typeface="Times New Roman" panose="02020603050405020304" pitchFamily="18" charset="0"/>
              </a:rPr>
              <a:t>Bishop/Diocese.</a:t>
            </a:r>
          </a:p>
          <a:p>
            <a:r>
              <a:rPr lang="en-CA" sz="2600" dirty="0">
                <a:latin typeface="Times New Roman" panose="02020603050405020304" pitchFamily="18" charset="0"/>
                <a:cs typeface="Times New Roman" panose="02020603050405020304" pitchFamily="18" charset="0"/>
              </a:rPr>
              <a:t>Alex Schadenberg (Chairman) alex@epcc.ca</a:t>
            </a:r>
          </a:p>
          <a:p>
            <a:r>
              <a:rPr lang="en-CA" sz="2600" dirty="0" smtClean="0">
                <a:latin typeface="Times New Roman" panose="02020603050405020304" pitchFamily="18" charset="0"/>
                <a:cs typeface="Times New Roman" panose="02020603050405020304" pitchFamily="18" charset="0"/>
                <a:hlinkClick r:id="rId2"/>
              </a:rPr>
              <a:t>lifedirector@ontariokofc.ca</a:t>
            </a:r>
            <a:endParaRPr lang="en-CA" sz="2600" dirty="0" smtClean="0">
              <a:latin typeface="Times New Roman" panose="02020603050405020304" pitchFamily="18" charset="0"/>
              <a:cs typeface="Times New Roman" panose="02020603050405020304" pitchFamily="18" charset="0"/>
            </a:endParaRPr>
          </a:p>
          <a:p>
            <a:pPr marL="0" indent="0">
              <a:buNone/>
            </a:pP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72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00B050"/>
                </a:solidFill>
              </a:rPr>
              <a:t>Mass for People with Special Needs</a:t>
            </a:r>
            <a:endParaRPr lang="en-CA" dirty="0">
              <a:solidFill>
                <a:srgbClr val="00B050"/>
              </a:solidFill>
            </a:endParaRPr>
          </a:p>
        </p:txBody>
      </p:sp>
      <p:sp>
        <p:nvSpPr>
          <p:cNvPr id="3" name="Content Placeholder 2"/>
          <p:cNvSpPr>
            <a:spLocks noGrp="1"/>
          </p:cNvSpPr>
          <p:nvPr>
            <p:ph idx="1"/>
          </p:nvPr>
        </p:nvSpPr>
        <p:spPr>
          <a:xfrm>
            <a:off x="457200" y="1772816"/>
            <a:ext cx="8229600" cy="4704184"/>
          </a:xfrm>
        </p:spPr>
        <p:txBody>
          <a:bodyPr>
            <a:noAutofit/>
          </a:bodyPr>
          <a:lstStyle/>
          <a:p>
            <a:r>
              <a:rPr lang="en-CA" sz="2600" dirty="0" smtClean="0">
                <a:latin typeface="Times New Roman" panose="02020603050405020304" pitchFamily="18" charset="0"/>
                <a:cs typeface="Times New Roman" panose="02020603050405020304" pitchFamily="18" charset="0"/>
              </a:rPr>
              <a:t>Councils are asked to </a:t>
            </a:r>
            <a:r>
              <a:rPr lang="en-CA" sz="2600" dirty="0">
                <a:latin typeface="Times New Roman" panose="02020603050405020304" pitchFamily="18" charset="0"/>
                <a:cs typeface="Times New Roman" panose="02020603050405020304" pitchFamily="18" charset="0"/>
              </a:rPr>
              <a:t>sponsor </a:t>
            </a:r>
            <a:r>
              <a:rPr lang="en-CA" sz="2600" dirty="0" smtClean="0">
                <a:latin typeface="Times New Roman" panose="02020603050405020304" pitchFamily="18" charset="0"/>
                <a:cs typeface="Times New Roman" panose="02020603050405020304" pitchFamily="18" charset="0"/>
              </a:rPr>
              <a:t>an annual mass </a:t>
            </a:r>
            <a:r>
              <a:rPr lang="en-CA" sz="2600" dirty="0">
                <a:latin typeface="Times New Roman" panose="02020603050405020304" pitchFamily="18" charset="0"/>
                <a:cs typeface="Times New Roman" panose="02020603050405020304" pitchFamily="18" charset="0"/>
              </a:rPr>
              <a:t>for people with special needs</a:t>
            </a:r>
            <a:r>
              <a:rPr lang="en-CA" sz="2600" dirty="0" smtClean="0">
                <a:latin typeface="Times New Roman" panose="02020603050405020304" pitchFamily="18" charset="0"/>
                <a:cs typeface="Times New Roman" panose="02020603050405020304" pitchFamily="18" charset="0"/>
              </a:rPr>
              <a:t>.</a:t>
            </a:r>
          </a:p>
          <a:p>
            <a:r>
              <a:rPr lang="en-CA" sz="2600" dirty="0" smtClean="0">
                <a:latin typeface="Times New Roman" panose="02020603050405020304" pitchFamily="18" charset="0"/>
                <a:cs typeface="Times New Roman" panose="02020603050405020304" pitchFamily="18" charset="0"/>
              </a:rPr>
              <a:t>We encourage councils to bring people with special needs to mass on Sunday. People with special needs often have difficulty going to mass based on mobility issues.</a:t>
            </a:r>
          </a:p>
          <a:p>
            <a:r>
              <a:rPr lang="en-CA" sz="2600" dirty="0" smtClean="0">
                <a:latin typeface="Times New Roman" panose="02020603050405020304" pitchFamily="18" charset="0"/>
                <a:cs typeface="Times New Roman" panose="02020603050405020304" pitchFamily="18" charset="0"/>
              </a:rPr>
              <a:t>People with special needs often feel uncomfortable in the faith community</a:t>
            </a:r>
            <a:r>
              <a:rPr lang="en-CA" sz="2600" dirty="0">
                <a:latin typeface="Times New Roman" panose="02020603050405020304" pitchFamily="18" charset="0"/>
                <a:cs typeface="Times New Roman" panose="02020603050405020304" pitchFamily="18" charset="0"/>
              </a:rPr>
              <a:t>. We need to be a welcoming presence</a:t>
            </a:r>
            <a:r>
              <a:rPr lang="en-CA" sz="2600" dirty="0" smtClean="0">
                <a:latin typeface="Times New Roman" panose="02020603050405020304" pitchFamily="18" charset="0"/>
                <a:cs typeface="Times New Roman" panose="02020603050405020304" pitchFamily="18" charset="0"/>
              </a:rPr>
              <a:t>.</a:t>
            </a:r>
          </a:p>
          <a:p>
            <a:pPr marL="0" indent="0">
              <a:buNone/>
            </a:pPr>
            <a:endParaRPr lang="en-CA" sz="2600" dirty="0">
              <a:latin typeface="Times New Roman" panose="02020603050405020304" pitchFamily="18" charset="0"/>
              <a:cs typeface="Times New Roman" panose="02020603050405020304" pitchFamily="18" charset="0"/>
            </a:endParaRPr>
          </a:p>
          <a:p>
            <a:endParaRPr lang="en-CA"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80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64096"/>
          </a:xfrm>
        </p:spPr>
        <p:txBody>
          <a:bodyPr>
            <a:normAutofit/>
          </a:bodyPr>
          <a:lstStyle/>
          <a:p>
            <a:r>
              <a:rPr lang="en-CA" dirty="0" smtClean="0">
                <a:solidFill>
                  <a:srgbClr val="00B050"/>
                </a:solidFill>
              </a:rPr>
              <a:t>Silver Rose</a:t>
            </a:r>
            <a:endParaRPr lang="en-CA" dirty="0">
              <a:solidFill>
                <a:srgbClr val="00B050"/>
              </a:solidFill>
            </a:endParaRPr>
          </a:p>
        </p:txBody>
      </p:sp>
      <p:sp>
        <p:nvSpPr>
          <p:cNvPr id="3" name="Content Placeholder 2"/>
          <p:cNvSpPr>
            <a:spLocks noGrp="1"/>
          </p:cNvSpPr>
          <p:nvPr>
            <p:ph idx="1"/>
          </p:nvPr>
        </p:nvSpPr>
        <p:spPr>
          <a:xfrm>
            <a:off x="457200" y="1700808"/>
            <a:ext cx="8229600" cy="4776192"/>
          </a:xfrm>
        </p:spPr>
        <p:txBody>
          <a:bodyPr>
            <a:noAutofit/>
          </a:bodyPr>
          <a:lstStyle/>
          <a:p>
            <a:r>
              <a:rPr lang="en-CA" sz="2600" dirty="0" smtClean="0">
                <a:latin typeface="Times New Roman" panose="02020603050405020304" pitchFamily="18" charset="0"/>
                <a:cs typeface="Times New Roman" panose="02020603050405020304" pitchFamily="18" charset="0"/>
              </a:rPr>
              <a:t>Ontario has a Silver Rose to be used for council special events. </a:t>
            </a:r>
          </a:p>
          <a:p>
            <a:r>
              <a:rPr lang="en-CA" sz="2600" dirty="0" smtClean="0">
                <a:latin typeface="Times New Roman" panose="02020603050405020304" pitchFamily="18" charset="0"/>
                <a:cs typeface="Times New Roman" panose="02020603050405020304" pitchFamily="18" charset="0"/>
              </a:rPr>
              <a:t>Supreme sends Ontario a Silver Rose for distribution over a four week period.</a:t>
            </a:r>
          </a:p>
          <a:p>
            <a:r>
              <a:rPr lang="en-CA" sz="2600" dirty="0" smtClean="0">
                <a:latin typeface="Times New Roman" panose="02020603050405020304" pitchFamily="18" charset="0"/>
                <a:cs typeface="Times New Roman" panose="02020603050405020304" pitchFamily="18" charset="0"/>
              </a:rPr>
              <a:t>The </a:t>
            </a:r>
            <a:r>
              <a:rPr lang="en-CA" sz="2600" dirty="0">
                <a:latin typeface="Times New Roman" panose="02020603050405020304" pitchFamily="18" charset="0"/>
                <a:cs typeface="Times New Roman" panose="02020603050405020304" pitchFamily="18" charset="0"/>
              </a:rPr>
              <a:t>Silver Rose program demonstrates the unity between Knights of Columbus in Canada, </a:t>
            </a:r>
            <a:r>
              <a:rPr lang="en-CA" sz="2600" dirty="0" smtClean="0">
                <a:latin typeface="Times New Roman" panose="02020603050405020304" pitchFamily="18" charset="0"/>
                <a:cs typeface="Times New Roman" panose="02020603050405020304" pitchFamily="18" charset="0"/>
              </a:rPr>
              <a:t>US </a:t>
            </a:r>
            <a:r>
              <a:rPr lang="en-CA" sz="2600" dirty="0">
                <a:latin typeface="Times New Roman" panose="02020603050405020304" pitchFamily="18" charset="0"/>
                <a:cs typeface="Times New Roman" panose="02020603050405020304" pitchFamily="18" charset="0"/>
              </a:rPr>
              <a:t>and </a:t>
            </a:r>
            <a:r>
              <a:rPr lang="en-CA" sz="2600" dirty="0" smtClean="0">
                <a:latin typeface="Times New Roman" panose="02020603050405020304" pitchFamily="18" charset="0"/>
                <a:cs typeface="Times New Roman" panose="02020603050405020304" pitchFamily="18" charset="0"/>
              </a:rPr>
              <a:t>Mexico through prayer </a:t>
            </a:r>
            <a:r>
              <a:rPr lang="en-CA" sz="2600" dirty="0">
                <a:latin typeface="Times New Roman" panose="02020603050405020304" pitchFamily="18" charset="0"/>
                <a:cs typeface="Times New Roman" panose="02020603050405020304" pitchFamily="18" charset="0"/>
              </a:rPr>
              <a:t>services promoting the dignity of all human life and honoring Our </a:t>
            </a:r>
            <a:r>
              <a:rPr lang="en-CA" sz="2600" dirty="0" smtClean="0">
                <a:latin typeface="Times New Roman" panose="02020603050405020304" pitchFamily="18" charset="0"/>
                <a:cs typeface="Times New Roman" panose="02020603050405020304" pitchFamily="18" charset="0"/>
              </a:rPr>
              <a:t>Blessed Mother.</a:t>
            </a:r>
          </a:p>
          <a:p>
            <a:r>
              <a:rPr lang="en-CA" sz="2600" dirty="0" smtClean="0">
                <a:latin typeface="Times New Roman" panose="02020603050405020304" pitchFamily="18" charset="0"/>
                <a:cs typeface="Times New Roman" panose="02020603050405020304" pitchFamily="18" charset="0"/>
              </a:rPr>
              <a:t>Contact Dennis to schedule the Silver Rose in Ontario.</a:t>
            </a:r>
          </a:p>
          <a:p>
            <a:r>
              <a:rPr lang="en-CA" sz="2600" dirty="0">
                <a:latin typeface="Times New Roman" panose="02020603050405020304" pitchFamily="18" charset="0"/>
                <a:cs typeface="Times New Roman" panose="02020603050405020304" pitchFamily="18" charset="0"/>
              </a:rPr>
              <a:t>Dennis Mailloux (Chairman) </a:t>
            </a:r>
            <a:r>
              <a:rPr lang="en-CA" sz="2600" dirty="0" smtClean="0">
                <a:latin typeface="Times New Roman" panose="02020603050405020304" pitchFamily="18" charset="0"/>
                <a:cs typeface="Times New Roman" panose="02020603050405020304" pitchFamily="18" charset="0"/>
              </a:rPr>
              <a:t>dennisfm@hotmail.com</a:t>
            </a:r>
            <a:endParaRPr lang="en-CA" sz="2800" dirty="0">
              <a:latin typeface="Times New Roman" panose="02020603050405020304" pitchFamily="18" charset="0"/>
              <a:cs typeface="Times New Roman" panose="02020603050405020304" pitchFamily="18" charset="0"/>
            </a:endParaRPr>
          </a:p>
          <a:p>
            <a:pPr marL="0" indent="0">
              <a:buNone/>
            </a:pPr>
            <a:endParaRPr lang="en-CA"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61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79512" y="188639"/>
            <a:ext cx="8712967" cy="6534727"/>
          </a:xfrm>
          <a:prstGeom prst="rect">
            <a:avLst/>
          </a:prstGeom>
        </p:spPr>
      </p:pic>
    </p:spTree>
    <p:extLst>
      <p:ext uri="{BB962C8B-B14F-4D97-AF65-F5344CB8AC3E}">
        <p14:creationId xmlns:p14="http://schemas.microsoft.com/office/powerpoint/2010/main" val="363472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50"/>
                </a:solidFill>
              </a:rPr>
              <a:t>Life Director</a:t>
            </a:r>
            <a:endParaRPr lang="en-CA" dirty="0">
              <a:solidFill>
                <a:srgbClr val="00B050"/>
              </a:solidFill>
            </a:endParaRPr>
          </a:p>
        </p:txBody>
      </p:sp>
      <p:sp>
        <p:nvSpPr>
          <p:cNvPr id="3" name="Content Placeholder 2"/>
          <p:cNvSpPr>
            <a:spLocks noGrp="1"/>
          </p:cNvSpPr>
          <p:nvPr>
            <p:ph idx="1"/>
          </p:nvPr>
        </p:nvSpPr>
        <p:spPr/>
        <p:txBody>
          <a:bodyPr/>
          <a:lstStyle/>
          <a:p>
            <a:pPr marL="0" indent="0" algn="ctr">
              <a:buNone/>
            </a:pPr>
            <a:endParaRPr lang="en-CA" sz="3600" dirty="0" smtClean="0">
              <a:latin typeface="Times New Roman" panose="02020603050405020304" pitchFamily="18" charset="0"/>
              <a:cs typeface="Times New Roman" panose="02020603050405020304" pitchFamily="18" charset="0"/>
            </a:endParaRPr>
          </a:p>
          <a:p>
            <a:pPr marL="0" indent="0" algn="ctr">
              <a:buNone/>
            </a:pPr>
            <a:r>
              <a:rPr lang="en-CA" sz="3600" dirty="0" smtClean="0">
                <a:solidFill>
                  <a:srgbClr val="00B050"/>
                </a:solidFill>
                <a:latin typeface="Times New Roman" panose="02020603050405020304" pitchFamily="18" charset="0"/>
                <a:cs typeface="Times New Roman" panose="02020603050405020304" pitchFamily="18" charset="0"/>
              </a:rPr>
              <a:t>Brother </a:t>
            </a:r>
            <a:r>
              <a:rPr lang="en-CA" sz="3600" dirty="0">
                <a:solidFill>
                  <a:srgbClr val="00B050"/>
                </a:solidFill>
                <a:latin typeface="Times New Roman" panose="02020603050405020304" pitchFamily="18" charset="0"/>
                <a:cs typeface="Times New Roman" panose="02020603050405020304" pitchFamily="18" charset="0"/>
              </a:rPr>
              <a:t>Alex </a:t>
            </a:r>
            <a:r>
              <a:rPr lang="en-CA" sz="3600" dirty="0" err="1" smtClean="0">
                <a:solidFill>
                  <a:srgbClr val="00B050"/>
                </a:solidFill>
                <a:latin typeface="Times New Roman" panose="02020603050405020304" pitchFamily="18" charset="0"/>
                <a:cs typeface="Times New Roman" panose="02020603050405020304" pitchFamily="18" charset="0"/>
              </a:rPr>
              <a:t>Schadenberg</a:t>
            </a:r>
            <a:endParaRPr lang="en-CA" sz="3600" dirty="0">
              <a:solidFill>
                <a:srgbClr val="00B050"/>
              </a:solidFill>
              <a:latin typeface="Times New Roman" panose="02020603050405020304" pitchFamily="18" charset="0"/>
              <a:cs typeface="Times New Roman" panose="02020603050405020304" pitchFamily="18" charset="0"/>
            </a:endParaRPr>
          </a:p>
          <a:p>
            <a:pPr marL="0" indent="0" algn="ctr">
              <a:buNone/>
            </a:pPr>
            <a:r>
              <a:rPr lang="en-CA" sz="3600" dirty="0" smtClean="0">
                <a:solidFill>
                  <a:srgbClr val="00B050"/>
                </a:solidFill>
                <a:latin typeface="Times New Roman" panose="02020603050405020304" pitchFamily="18" charset="0"/>
                <a:cs typeface="Times New Roman" panose="02020603050405020304" pitchFamily="18" charset="0"/>
              </a:rPr>
              <a:t>Ontario </a:t>
            </a:r>
            <a:r>
              <a:rPr lang="en-CA" sz="3600" dirty="0">
                <a:solidFill>
                  <a:srgbClr val="00B050"/>
                </a:solidFill>
                <a:latin typeface="Times New Roman" panose="02020603050405020304" pitchFamily="18" charset="0"/>
                <a:cs typeface="Times New Roman" panose="02020603050405020304" pitchFamily="18" charset="0"/>
              </a:rPr>
              <a:t>State </a:t>
            </a:r>
            <a:r>
              <a:rPr lang="en-CA" sz="3600" dirty="0" smtClean="0">
                <a:solidFill>
                  <a:srgbClr val="00B050"/>
                </a:solidFill>
                <a:latin typeface="Times New Roman" panose="02020603050405020304" pitchFamily="18" charset="0"/>
                <a:cs typeface="Times New Roman" panose="02020603050405020304" pitchFamily="18" charset="0"/>
              </a:rPr>
              <a:t>Council</a:t>
            </a:r>
          </a:p>
          <a:p>
            <a:pPr marL="0" indent="0" algn="ctr">
              <a:buNone/>
            </a:pPr>
            <a:r>
              <a:rPr lang="en-CA" sz="3600" dirty="0" smtClean="0">
                <a:solidFill>
                  <a:srgbClr val="00B050"/>
                </a:solidFill>
                <a:latin typeface="Times New Roman" panose="02020603050405020304" pitchFamily="18" charset="0"/>
                <a:cs typeface="Times New Roman" panose="02020603050405020304" pitchFamily="18" charset="0"/>
              </a:rPr>
              <a:t>Life Director</a:t>
            </a:r>
            <a:endParaRPr lang="en-CA" sz="3600" dirty="0">
              <a:solidFill>
                <a:srgbClr val="00B050"/>
              </a:solidFill>
              <a:latin typeface="Times New Roman" panose="02020603050405020304" pitchFamily="18" charset="0"/>
              <a:cs typeface="Times New Roman" panose="02020603050405020304" pitchFamily="18" charset="0"/>
            </a:endParaRPr>
          </a:p>
          <a:p>
            <a:pPr marL="0" indent="0" algn="ctr">
              <a:buNone/>
            </a:pPr>
            <a:r>
              <a:rPr lang="en-CA" sz="3600" dirty="0" smtClean="0">
                <a:solidFill>
                  <a:srgbClr val="00B050"/>
                </a:solidFill>
                <a:latin typeface="Times New Roman" panose="02020603050405020304" pitchFamily="18" charset="0"/>
                <a:cs typeface="Times New Roman" panose="02020603050405020304" pitchFamily="18" charset="0"/>
              </a:rPr>
              <a:t>lifedirector@ontariokofc.ca </a:t>
            </a:r>
          </a:p>
          <a:p>
            <a:pPr marL="0" indent="0" algn="ctr">
              <a:buNone/>
            </a:pPr>
            <a:r>
              <a:rPr lang="en-CA" sz="3600" dirty="0" smtClean="0">
                <a:solidFill>
                  <a:srgbClr val="00B050"/>
                </a:solidFill>
                <a:latin typeface="Times New Roman" panose="02020603050405020304" pitchFamily="18" charset="0"/>
                <a:cs typeface="Times New Roman" panose="02020603050405020304" pitchFamily="18" charset="0"/>
              </a:rPr>
              <a:t>519-851-1434 </a:t>
            </a:r>
            <a:r>
              <a:rPr lang="en-CA" sz="3600" dirty="0">
                <a:solidFill>
                  <a:srgbClr val="00B050"/>
                </a:solidFill>
                <a:latin typeface="Times New Roman" panose="02020603050405020304" pitchFamily="18" charset="0"/>
                <a:cs typeface="Times New Roman" panose="02020603050405020304" pitchFamily="18" charset="0"/>
              </a:rPr>
              <a:t>(cell</a:t>
            </a:r>
            <a:r>
              <a:rPr lang="en-CA" sz="3600" dirty="0" smtClean="0">
                <a:solidFill>
                  <a:srgbClr val="00B050"/>
                </a:solidFill>
                <a:latin typeface="Times New Roman" panose="02020603050405020304" pitchFamily="18" charset="0"/>
                <a:cs typeface="Times New Roman" panose="02020603050405020304" pitchFamily="18" charset="0"/>
              </a:rPr>
              <a:t>)</a:t>
            </a:r>
          </a:p>
          <a:p>
            <a:pPr marL="0" indent="0" algn="ctr">
              <a:buNone/>
            </a:pPr>
            <a:endParaRPr lang="en-CA" sz="3600" dirty="0">
              <a:latin typeface="Times New Roman" panose="02020603050405020304" pitchFamily="18" charset="0"/>
              <a:cs typeface="Times New Roman" panose="02020603050405020304" pitchFamily="18" charset="0"/>
            </a:endParaRPr>
          </a:p>
          <a:p>
            <a:pPr marL="0" indent="0">
              <a:buNone/>
            </a:pPr>
            <a:endParaRPr lang="en-CA" dirty="0" smtClean="0"/>
          </a:p>
        </p:txBody>
      </p:sp>
      <p:pic>
        <p:nvPicPr>
          <p:cNvPr id="5" name="Picture 4"/>
          <p:cNvPicPr>
            <a:picLocks noChangeAspect="1"/>
          </p:cNvPicPr>
          <p:nvPr/>
        </p:nvPicPr>
        <p:blipFill>
          <a:blip r:embed="rId2"/>
          <a:stretch>
            <a:fillRect/>
          </a:stretch>
        </p:blipFill>
        <p:spPr>
          <a:xfrm>
            <a:off x="7595482" y="404664"/>
            <a:ext cx="1548518" cy="1548518"/>
          </a:xfrm>
          <a:prstGeom prst="rect">
            <a:avLst/>
          </a:prstGeom>
        </p:spPr>
      </p:pic>
      <p:pic>
        <p:nvPicPr>
          <p:cNvPr id="6" name="Picture 5"/>
          <p:cNvPicPr>
            <a:picLocks noChangeAspect="1"/>
          </p:cNvPicPr>
          <p:nvPr/>
        </p:nvPicPr>
        <p:blipFill>
          <a:blip r:embed="rId3"/>
          <a:stretch>
            <a:fillRect/>
          </a:stretch>
        </p:blipFill>
        <p:spPr>
          <a:xfrm>
            <a:off x="7455262" y="5175358"/>
            <a:ext cx="1688738" cy="1682642"/>
          </a:xfrm>
          <a:prstGeom prst="rect">
            <a:avLst/>
          </a:prstGeom>
        </p:spPr>
      </p:pic>
    </p:spTree>
    <p:extLst>
      <p:ext uri="{BB962C8B-B14F-4D97-AF65-F5344CB8AC3E}">
        <p14:creationId xmlns:p14="http://schemas.microsoft.com/office/powerpoint/2010/main" val="389783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00B050"/>
                </a:solidFill>
              </a:rPr>
              <a:t>Life Director – Alex Schadenberg</a:t>
            </a:r>
            <a:endParaRPr lang="en-CA" dirty="0">
              <a:solidFill>
                <a:srgbClr val="00B050"/>
              </a:solidFill>
            </a:endParaRPr>
          </a:p>
        </p:txBody>
      </p:sp>
      <p:sp>
        <p:nvSpPr>
          <p:cNvPr id="3" name="Content Placeholder 2"/>
          <p:cNvSpPr>
            <a:spLocks noGrp="1"/>
          </p:cNvSpPr>
          <p:nvPr>
            <p:ph idx="1"/>
          </p:nvPr>
        </p:nvSpPr>
        <p:spPr>
          <a:xfrm>
            <a:off x="251520" y="1600200"/>
            <a:ext cx="8712968" cy="4876800"/>
          </a:xfrm>
        </p:spPr>
        <p:txBody>
          <a:bodyPr>
            <a:normAutofit/>
          </a:bodyPr>
          <a:lstStyle/>
          <a:p>
            <a:pPr marL="0" indent="0">
              <a:buNone/>
            </a:pPr>
            <a:endParaRPr lang="en-CA" sz="2800" dirty="0" smtClean="0">
              <a:latin typeface="Times New Roman" panose="02020603050405020304" pitchFamily="18" charset="0"/>
              <a:cs typeface="Times New Roman" panose="02020603050405020304" pitchFamily="18" charset="0"/>
            </a:endParaRPr>
          </a:p>
          <a:p>
            <a:r>
              <a:rPr lang="en-CA" sz="2600" b="1" dirty="0" smtClean="0">
                <a:solidFill>
                  <a:srgbClr val="00B050"/>
                </a:solidFill>
                <a:latin typeface="Times New Roman" panose="02020603050405020304" pitchFamily="18" charset="0"/>
                <a:cs typeface="Times New Roman" panose="02020603050405020304" pitchFamily="18" charset="0"/>
              </a:rPr>
              <a:t>Life Programs: </a:t>
            </a:r>
            <a:r>
              <a:rPr lang="en-CA" sz="2600" dirty="0" smtClean="0">
                <a:latin typeface="Times New Roman" panose="02020603050405020304" pitchFamily="18" charset="0"/>
                <a:cs typeface="Times New Roman" panose="02020603050405020304" pitchFamily="18" charset="0"/>
              </a:rPr>
              <a:t>March for Life, Ultrasound Program, </a:t>
            </a:r>
            <a:r>
              <a:rPr lang="en-CA" sz="2600" dirty="0">
                <a:latin typeface="Times New Roman" panose="02020603050405020304" pitchFamily="18" charset="0"/>
                <a:cs typeface="Times New Roman" panose="02020603050405020304" pitchFamily="18" charset="0"/>
              </a:rPr>
              <a:t>Special </a:t>
            </a:r>
            <a:r>
              <a:rPr lang="en-CA" sz="2600" dirty="0" smtClean="0">
                <a:latin typeface="Times New Roman" panose="02020603050405020304" pitchFamily="18" charset="0"/>
                <a:cs typeface="Times New Roman" panose="02020603050405020304" pitchFamily="18" charset="0"/>
              </a:rPr>
              <a:t>Olympics, Novena for Life, </a:t>
            </a:r>
            <a:r>
              <a:rPr lang="en-CA" sz="2600" dirty="0">
                <a:latin typeface="Times New Roman" panose="02020603050405020304" pitchFamily="18" charset="0"/>
                <a:cs typeface="Times New Roman" panose="02020603050405020304" pitchFamily="18" charset="0"/>
              </a:rPr>
              <a:t>Pregnancy Center Support, Mass </a:t>
            </a:r>
            <a:r>
              <a:rPr lang="en-CA" sz="2600" dirty="0" smtClean="0">
                <a:latin typeface="Times New Roman" panose="02020603050405020304" pitchFamily="18" charset="0"/>
                <a:cs typeface="Times New Roman" panose="02020603050405020304" pitchFamily="18" charset="0"/>
              </a:rPr>
              <a:t>for People with Special Needs</a:t>
            </a:r>
            <a:r>
              <a:rPr lang="en-CA" sz="2600" dirty="0">
                <a:latin typeface="Times New Roman" panose="02020603050405020304" pitchFamily="18" charset="0"/>
                <a:cs typeface="Times New Roman" panose="02020603050405020304" pitchFamily="18" charset="0"/>
              </a:rPr>
              <a:t>,</a:t>
            </a:r>
            <a:r>
              <a:rPr lang="en-CA" sz="2600" dirty="0" smtClean="0">
                <a:latin typeface="Times New Roman" panose="02020603050405020304" pitchFamily="18" charset="0"/>
                <a:cs typeface="Times New Roman" panose="02020603050405020304" pitchFamily="18" charset="0"/>
              </a:rPr>
              <a:t> Christian Refugee Relief / Holy land and Persecuted Christians, Silver Rose</a:t>
            </a:r>
            <a:r>
              <a:rPr lang="en-CA" sz="2600" b="1" dirty="0" smtClean="0">
                <a:latin typeface="Times New Roman" panose="02020603050405020304" pitchFamily="18" charset="0"/>
                <a:cs typeface="Times New Roman" panose="02020603050405020304" pitchFamily="18" charset="0"/>
              </a:rPr>
              <a:t>.</a:t>
            </a:r>
          </a:p>
          <a:p>
            <a:r>
              <a:rPr lang="en-CA" sz="2600" b="1" dirty="0" smtClean="0">
                <a:solidFill>
                  <a:srgbClr val="00B050"/>
                </a:solidFill>
                <a:latin typeface="Times New Roman" panose="02020603050405020304" pitchFamily="18" charset="0"/>
                <a:cs typeface="Times New Roman" panose="02020603050405020304" pitchFamily="18" charset="0"/>
              </a:rPr>
              <a:t>Ontario programs: </a:t>
            </a:r>
            <a:r>
              <a:rPr lang="en-CA" sz="2600" u="sng" dirty="0" smtClean="0">
                <a:latin typeface="Times New Roman" panose="02020603050405020304" pitchFamily="18" charset="0"/>
                <a:cs typeface="Times New Roman" panose="02020603050405020304" pitchFamily="18" charset="0"/>
              </a:rPr>
              <a:t>Seniors and Widows</a:t>
            </a:r>
            <a:r>
              <a:rPr lang="en-CA" sz="2600" dirty="0" smtClean="0">
                <a:latin typeface="Times New Roman" panose="02020603050405020304" pitchFamily="18" charset="0"/>
                <a:cs typeface="Times New Roman" panose="02020603050405020304" pitchFamily="18" charset="0"/>
              </a:rPr>
              <a:t>. </a:t>
            </a:r>
            <a:r>
              <a:rPr lang="en-CA" sz="2600" dirty="0">
                <a:latin typeface="Times New Roman" panose="02020603050405020304" pitchFamily="18" charset="0"/>
                <a:cs typeface="Times New Roman" panose="02020603050405020304" pitchFamily="18" charset="0"/>
              </a:rPr>
              <a:t>Roses for </a:t>
            </a:r>
            <a:r>
              <a:rPr lang="en-CA" sz="2600" dirty="0" smtClean="0">
                <a:latin typeface="Times New Roman" panose="02020603050405020304" pitchFamily="18" charset="0"/>
                <a:cs typeface="Times New Roman" panose="02020603050405020304" pitchFamily="18" charset="0"/>
              </a:rPr>
              <a:t>Life.</a:t>
            </a:r>
          </a:p>
          <a:p>
            <a:r>
              <a:rPr lang="en-CA" sz="2600" dirty="0" smtClean="0">
                <a:latin typeface="Times New Roman" panose="02020603050405020304" pitchFamily="18" charset="0"/>
                <a:cs typeface="Times New Roman" panose="02020603050405020304" pitchFamily="18" charset="0"/>
              </a:rPr>
              <a:t>Alex Schadenberg, </a:t>
            </a:r>
            <a:r>
              <a:rPr lang="en-CA" sz="2600" dirty="0" smtClean="0">
                <a:latin typeface="Times New Roman" panose="02020603050405020304" pitchFamily="18" charset="0"/>
                <a:cs typeface="Times New Roman" panose="02020603050405020304" pitchFamily="18" charset="0"/>
                <a:hlinkClick r:id="rId2"/>
              </a:rPr>
              <a:t>lifedirector@ontariokofc.ca</a:t>
            </a:r>
            <a:endParaRPr lang="en-CA" sz="2600" dirty="0" smtClean="0">
              <a:latin typeface="Times New Roman" panose="02020603050405020304" pitchFamily="18" charset="0"/>
              <a:cs typeface="Times New Roman" panose="02020603050405020304" pitchFamily="18" charset="0"/>
            </a:endParaRPr>
          </a:p>
          <a:p>
            <a:r>
              <a:rPr lang="en-CA" sz="2600" dirty="0" smtClean="0">
                <a:latin typeface="Times New Roman" panose="02020603050405020304" pitchFamily="18" charset="0"/>
                <a:cs typeface="Times New Roman" panose="02020603050405020304" pitchFamily="18" charset="0"/>
              </a:rPr>
              <a:t>519-851-1434 (cell).</a:t>
            </a:r>
          </a:p>
        </p:txBody>
      </p:sp>
      <p:pic>
        <p:nvPicPr>
          <p:cNvPr id="6" name="Picture 5"/>
          <p:cNvPicPr>
            <a:picLocks noChangeAspect="1"/>
          </p:cNvPicPr>
          <p:nvPr/>
        </p:nvPicPr>
        <p:blipFill>
          <a:blip r:embed="rId3"/>
          <a:stretch>
            <a:fillRect/>
          </a:stretch>
        </p:blipFill>
        <p:spPr>
          <a:xfrm>
            <a:off x="7470466" y="5175358"/>
            <a:ext cx="1688738" cy="1682642"/>
          </a:xfrm>
          <a:prstGeom prst="rect">
            <a:avLst/>
          </a:prstGeom>
        </p:spPr>
      </p:pic>
      <p:pic>
        <p:nvPicPr>
          <p:cNvPr id="7" name="Picture 6"/>
          <p:cNvPicPr>
            <a:picLocks noChangeAspect="1"/>
          </p:cNvPicPr>
          <p:nvPr/>
        </p:nvPicPr>
        <p:blipFill>
          <a:blip r:embed="rId4"/>
          <a:stretch>
            <a:fillRect/>
          </a:stretch>
        </p:blipFill>
        <p:spPr>
          <a:xfrm>
            <a:off x="7812360" y="404664"/>
            <a:ext cx="1331640" cy="1336665"/>
          </a:xfrm>
          <a:prstGeom prst="rect">
            <a:avLst/>
          </a:prstGeom>
        </p:spPr>
      </p:pic>
    </p:spTree>
    <p:extLst>
      <p:ext uri="{BB962C8B-B14F-4D97-AF65-F5344CB8AC3E}">
        <p14:creationId xmlns:p14="http://schemas.microsoft.com/office/powerpoint/2010/main" val="58456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50"/>
                </a:solidFill>
              </a:rPr>
              <a:t>Life Programs.</a:t>
            </a:r>
            <a:endParaRPr lang="en-CA" dirty="0">
              <a:solidFill>
                <a:srgbClr val="00B050"/>
              </a:solidFill>
            </a:endParaRPr>
          </a:p>
        </p:txBody>
      </p:sp>
      <p:sp>
        <p:nvSpPr>
          <p:cNvPr id="3" name="Content Placeholder 2"/>
          <p:cNvSpPr>
            <a:spLocks noGrp="1"/>
          </p:cNvSpPr>
          <p:nvPr>
            <p:ph idx="1"/>
          </p:nvPr>
        </p:nvSpPr>
        <p:spPr/>
        <p:txBody>
          <a:bodyPr/>
          <a:lstStyle/>
          <a:p>
            <a:r>
              <a:rPr lang="en-CA" sz="2600" dirty="0" smtClean="0">
                <a:latin typeface="Times New Roman" panose="02020603050405020304" pitchFamily="18" charset="0"/>
                <a:cs typeface="Times New Roman" panose="02020603050405020304" pitchFamily="18" charset="0"/>
              </a:rPr>
              <a:t>Many councils are having difficulty existing.</a:t>
            </a:r>
          </a:p>
          <a:p>
            <a:r>
              <a:rPr lang="en-CA" sz="2600" dirty="0" smtClean="0">
                <a:latin typeface="Times New Roman" panose="02020603050405020304" pitchFamily="18" charset="0"/>
                <a:cs typeface="Times New Roman" panose="02020603050405020304" pitchFamily="18" charset="0"/>
              </a:rPr>
              <a:t>I am urging every District Deputy to promote a few simple Life Programs to enable their councils to thrive.</a:t>
            </a:r>
          </a:p>
          <a:p>
            <a:r>
              <a:rPr lang="en-CA" sz="2600" dirty="0" smtClean="0">
                <a:latin typeface="Times New Roman" panose="02020603050405020304" pitchFamily="18" charset="0"/>
                <a:cs typeface="Times New Roman" panose="02020603050405020304" pitchFamily="18" charset="0"/>
              </a:rPr>
              <a:t>These programs are:</a:t>
            </a:r>
          </a:p>
          <a:p>
            <a:pPr lvl="1"/>
            <a:r>
              <a:rPr lang="en-CA" sz="2600" dirty="0" smtClean="0">
                <a:latin typeface="Times New Roman" panose="02020603050405020304" pitchFamily="18" charset="0"/>
                <a:cs typeface="Times New Roman" panose="02020603050405020304" pitchFamily="18" charset="0"/>
              </a:rPr>
              <a:t>March for Life</a:t>
            </a:r>
          </a:p>
          <a:p>
            <a:pPr lvl="1"/>
            <a:r>
              <a:rPr lang="en-CA" sz="2600" dirty="0" smtClean="0">
                <a:latin typeface="Times New Roman" panose="02020603050405020304" pitchFamily="18" charset="0"/>
                <a:cs typeface="Times New Roman" panose="02020603050405020304" pitchFamily="18" charset="0"/>
              </a:rPr>
              <a:t>Pregnancy Center Support</a:t>
            </a:r>
          </a:p>
          <a:p>
            <a:pPr lvl="1"/>
            <a:r>
              <a:rPr lang="en-CA" sz="2600" dirty="0" smtClean="0">
                <a:latin typeface="Times New Roman" panose="02020603050405020304" pitchFamily="18" charset="0"/>
                <a:cs typeface="Times New Roman" panose="02020603050405020304" pitchFamily="18" charset="0"/>
              </a:rPr>
              <a:t>Roses for Life</a:t>
            </a:r>
          </a:p>
          <a:p>
            <a:r>
              <a:rPr lang="en-CA" sz="2600" dirty="0" smtClean="0">
                <a:latin typeface="Times New Roman" panose="02020603050405020304" pitchFamily="18" charset="0"/>
                <a:cs typeface="Times New Roman" panose="02020603050405020304" pitchFamily="18" charset="0"/>
              </a:rPr>
              <a:t>Other important programs include:</a:t>
            </a:r>
          </a:p>
          <a:p>
            <a:pPr lvl="1"/>
            <a:r>
              <a:rPr lang="en-CA" sz="2600" dirty="0" smtClean="0">
                <a:latin typeface="Times New Roman" panose="02020603050405020304" pitchFamily="18" charset="0"/>
                <a:cs typeface="Times New Roman" panose="02020603050405020304" pitchFamily="18" charset="0"/>
              </a:rPr>
              <a:t>Special Olympics</a:t>
            </a:r>
          </a:p>
          <a:p>
            <a:pPr lvl="1"/>
            <a:r>
              <a:rPr lang="en-CA" sz="2600" dirty="0" smtClean="0">
                <a:latin typeface="Times New Roman" panose="02020603050405020304" pitchFamily="18" charset="0"/>
                <a:cs typeface="Times New Roman" panose="02020603050405020304" pitchFamily="18" charset="0"/>
              </a:rPr>
              <a:t>Christian refugee relief.</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178" y="404664"/>
            <a:ext cx="1616328" cy="1616328"/>
          </a:xfrm>
          <a:prstGeom prst="rect">
            <a:avLst/>
          </a:prstGeom>
        </p:spPr>
      </p:pic>
    </p:spTree>
    <p:extLst>
      <p:ext uri="{BB962C8B-B14F-4D97-AF65-F5344CB8AC3E}">
        <p14:creationId xmlns:p14="http://schemas.microsoft.com/office/powerpoint/2010/main" val="227627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50"/>
                </a:solidFill>
              </a:rPr>
              <a:t>March for Life</a:t>
            </a:r>
            <a:endParaRPr lang="en-CA" dirty="0">
              <a:solidFill>
                <a:srgbClr val="00B050"/>
              </a:solidFill>
            </a:endParaRPr>
          </a:p>
        </p:txBody>
      </p:sp>
      <p:sp>
        <p:nvSpPr>
          <p:cNvPr id="3" name="Content Placeholder 2"/>
          <p:cNvSpPr>
            <a:spLocks noGrp="1"/>
          </p:cNvSpPr>
          <p:nvPr>
            <p:ph idx="1"/>
          </p:nvPr>
        </p:nvSpPr>
        <p:spPr>
          <a:xfrm>
            <a:off x="457200" y="1600200"/>
            <a:ext cx="8229600" cy="4876800"/>
          </a:xfrm>
        </p:spPr>
        <p:txBody>
          <a:bodyPr>
            <a:noAutofit/>
          </a:bodyPr>
          <a:lstStyle/>
          <a:p>
            <a:r>
              <a:rPr lang="en-CA" sz="2600" dirty="0" smtClean="0">
                <a:latin typeface="Times New Roman" panose="02020603050405020304" pitchFamily="18" charset="0"/>
                <a:cs typeface="Times New Roman" panose="02020603050405020304" pitchFamily="18" charset="0"/>
              </a:rPr>
              <a:t>The National March for Life is supported by Supreme.</a:t>
            </a:r>
          </a:p>
          <a:p>
            <a:r>
              <a:rPr lang="en-CA" sz="2600" dirty="0" smtClean="0">
                <a:latin typeface="Times New Roman" panose="02020603050405020304" pitchFamily="18" charset="0"/>
                <a:cs typeface="Times New Roman" panose="02020603050405020304" pitchFamily="18" charset="0"/>
              </a:rPr>
              <a:t>The March for Life will be </a:t>
            </a:r>
            <a:r>
              <a:rPr lang="en-CA" sz="2600" dirty="0" smtClean="0">
                <a:solidFill>
                  <a:srgbClr val="00B050"/>
                </a:solidFill>
                <a:latin typeface="Times New Roman" panose="02020603050405020304" pitchFamily="18" charset="0"/>
                <a:cs typeface="Times New Roman" panose="02020603050405020304" pitchFamily="18" charset="0"/>
              </a:rPr>
              <a:t>Thursday May 11, 2022</a:t>
            </a:r>
            <a:r>
              <a:rPr lang="en-CA" sz="2600" dirty="0" smtClean="0">
                <a:latin typeface="Times New Roman" panose="02020603050405020304" pitchFamily="18" charset="0"/>
                <a:cs typeface="Times New Roman" panose="02020603050405020304" pitchFamily="18" charset="0"/>
              </a:rPr>
              <a:t>.</a:t>
            </a:r>
          </a:p>
          <a:p>
            <a:r>
              <a:rPr lang="en-CA" sz="2600" dirty="0" smtClean="0">
                <a:latin typeface="Times New Roman" panose="02020603050405020304" pitchFamily="18" charset="0"/>
                <a:cs typeface="Times New Roman" panose="02020603050405020304" pitchFamily="18" charset="0"/>
              </a:rPr>
              <a:t>We urge councils and districts to promote or sponsor buses to the National March for Life.</a:t>
            </a:r>
          </a:p>
          <a:p>
            <a:r>
              <a:rPr lang="en-CA" sz="2600" dirty="0" smtClean="0">
                <a:latin typeface="Times New Roman" panose="02020603050405020304" pitchFamily="18" charset="0"/>
                <a:cs typeface="Times New Roman" panose="02020603050405020304" pitchFamily="18" charset="0"/>
              </a:rPr>
              <a:t>The March for Life Youth Conference needs the financial support of councils.</a:t>
            </a:r>
          </a:p>
          <a:p>
            <a:r>
              <a:rPr lang="en-CA" sz="2600" dirty="0" smtClean="0">
                <a:latin typeface="Times New Roman" panose="02020603050405020304" pitchFamily="18" charset="0"/>
                <a:cs typeface="Times New Roman" panose="02020603050405020304" pitchFamily="18" charset="0"/>
              </a:rPr>
              <a:t>We will continue to ask members to volunteer at the March for Life to distribute signs and ask as Marshals.</a:t>
            </a:r>
          </a:p>
          <a:p>
            <a:r>
              <a:rPr lang="en-CA" sz="2600" dirty="0">
                <a:solidFill>
                  <a:srgbClr val="FF0000"/>
                </a:solidFill>
                <a:latin typeface="Times New Roman" panose="02020603050405020304" pitchFamily="18" charset="0"/>
                <a:cs typeface="Times New Roman" panose="02020603050405020304" pitchFamily="18" charset="0"/>
              </a:rPr>
              <a:t>Brother </a:t>
            </a:r>
            <a:r>
              <a:rPr lang="en-CA" sz="2600" dirty="0" smtClean="0">
                <a:solidFill>
                  <a:srgbClr val="FF0000"/>
                </a:solidFill>
                <a:latin typeface="Times New Roman" panose="02020603050405020304" pitchFamily="18" charset="0"/>
                <a:cs typeface="Times New Roman" panose="02020603050405020304" pitchFamily="18" charset="0"/>
              </a:rPr>
              <a:t>Chris </a:t>
            </a:r>
            <a:r>
              <a:rPr lang="en-CA" sz="2600" dirty="0" err="1" smtClean="0">
                <a:solidFill>
                  <a:srgbClr val="FF0000"/>
                </a:solidFill>
                <a:latin typeface="Times New Roman" panose="02020603050405020304" pitchFamily="18" charset="0"/>
                <a:cs typeface="Times New Roman" panose="02020603050405020304" pitchFamily="18" charset="0"/>
              </a:rPr>
              <a:t>Naus</a:t>
            </a:r>
            <a:r>
              <a:rPr lang="en-CA" sz="2600" dirty="0" smtClean="0">
                <a:solidFill>
                  <a:srgbClr val="FF0000"/>
                </a:solidFill>
                <a:latin typeface="Times New Roman" panose="02020603050405020304" pitchFamily="18" charset="0"/>
                <a:cs typeface="Times New Roman" panose="02020603050405020304" pitchFamily="18" charset="0"/>
              </a:rPr>
              <a:t> </a:t>
            </a:r>
            <a:r>
              <a:rPr lang="en-CA" sz="2600" dirty="0">
                <a:solidFill>
                  <a:srgbClr val="FF0000"/>
                </a:solidFill>
                <a:latin typeface="Times New Roman" panose="02020603050405020304" pitchFamily="18" charset="0"/>
                <a:cs typeface="Times New Roman" panose="02020603050405020304" pitchFamily="18" charset="0"/>
              </a:rPr>
              <a:t>(</a:t>
            </a:r>
            <a:r>
              <a:rPr lang="en-CA" sz="2600" dirty="0" smtClean="0">
                <a:solidFill>
                  <a:srgbClr val="FF0000"/>
                </a:solidFill>
                <a:latin typeface="Times New Roman" panose="02020603050405020304" pitchFamily="18" charset="0"/>
                <a:cs typeface="Times New Roman" panose="02020603050405020304" pitchFamily="18" charset="0"/>
              </a:rPr>
              <a:t>Chairman</a:t>
            </a:r>
            <a:r>
              <a:rPr lang="en-CA" sz="2600" dirty="0">
                <a:solidFill>
                  <a:srgbClr val="FF0000"/>
                </a:solidFill>
                <a:latin typeface="Times New Roman" panose="02020603050405020304" pitchFamily="18" charset="0"/>
                <a:cs typeface="Times New Roman" panose="02020603050405020304" pitchFamily="18" charset="0"/>
              </a:rPr>
              <a:t>)</a:t>
            </a:r>
            <a:endParaRPr lang="en-CA" sz="26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54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50"/>
                </a:solidFill>
              </a:rPr>
              <a:t>Pregnancy Center Support</a:t>
            </a:r>
            <a:endParaRPr lang="en-CA" dirty="0">
              <a:solidFill>
                <a:srgbClr val="00B050"/>
              </a:solidFill>
            </a:endParaRPr>
          </a:p>
        </p:txBody>
      </p:sp>
      <p:sp>
        <p:nvSpPr>
          <p:cNvPr id="3" name="Content Placeholder 2"/>
          <p:cNvSpPr>
            <a:spLocks noGrp="1"/>
          </p:cNvSpPr>
          <p:nvPr>
            <p:ph idx="1"/>
          </p:nvPr>
        </p:nvSpPr>
        <p:spPr>
          <a:xfrm>
            <a:off x="323528" y="1837224"/>
            <a:ext cx="8424936" cy="4688120"/>
          </a:xfrm>
        </p:spPr>
        <p:txBody>
          <a:bodyPr>
            <a:noAutofit/>
          </a:bodyPr>
          <a:lstStyle/>
          <a:p>
            <a:r>
              <a:rPr lang="en-CA" sz="2600" dirty="0" smtClean="0">
                <a:latin typeface="Times New Roman" panose="02020603050405020304" pitchFamily="18" charset="0"/>
                <a:cs typeface="Times New Roman" panose="02020603050405020304" pitchFamily="18" charset="0"/>
              </a:rPr>
              <a:t>We can help to change hearts </a:t>
            </a:r>
            <a:r>
              <a:rPr lang="en-CA" sz="2600" dirty="0">
                <a:latin typeface="Times New Roman" panose="02020603050405020304" pitchFamily="18" charset="0"/>
                <a:cs typeface="Times New Roman" panose="02020603050405020304" pitchFamily="18" charset="0"/>
              </a:rPr>
              <a:t>and </a:t>
            </a:r>
            <a:r>
              <a:rPr lang="en-CA" sz="2600" dirty="0" smtClean="0">
                <a:latin typeface="Times New Roman" panose="02020603050405020304" pitchFamily="18" charset="0"/>
                <a:cs typeface="Times New Roman" panose="02020603050405020304" pitchFamily="18" charset="0"/>
              </a:rPr>
              <a:t>minds concerning abortion </a:t>
            </a:r>
            <a:r>
              <a:rPr lang="en-CA" sz="2600" dirty="0">
                <a:latin typeface="Times New Roman" panose="02020603050405020304" pitchFamily="18" charset="0"/>
                <a:cs typeface="Times New Roman" panose="02020603050405020304" pitchFamily="18" charset="0"/>
              </a:rPr>
              <a:t>by </a:t>
            </a:r>
            <a:r>
              <a:rPr lang="en-CA" sz="2600" dirty="0" smtClean="0">
                <a:latin typeface="Times New Roman" panose="02020603050405020304" pitchFamily="18" charset="0"/>
                <a:cs typeface="Times New Roman" panose="02020603050405020304" pitchFamily="18" charset="0"/>
              </a:rPr>
              <a:t>providing help for pregnant women </a:t>
            </a:r>
            <a:r>
              <a:rPr lang="en-CA" sz="2600" dirty="0">
                <a:latin typeface="Times New Roman" panose="02020603050405020304" pitchFamily="18" charset="0"/>
                <a:cs typeface="Times New Roman" panose="02020603050405020304" pitchFamily="18" charset="0"/>
              </a:rPr>
              <a:t>and </a:t>
            </a:r>
            <a:r>
              <a:rPr lang="en-CA" sz="2600" dirty="0" smtClean="0">
                <a:latin typeface="Times New Roman" panose="02020603050405020304" pitchFamily="18" charset="0"/>
                <a:cs typeface="Times New Roman" panose="02020603050405020304" pitchFamily="18" charset="0"/>
              </a:rPr>
              <a:t>their child. </a:t>
            </a:r>
          </a:p>
          <a:p>
            <a:r>
              <a:rPr lang="en-CA" sz="2600" dirty="0" smtClean="0">
                <a:latin typeface="Times New Roman" panose="02020603050405020304" pitchFamily="18" charset="0"/>
                <a:cs typeface="Times New Roman" panose="02020603050405020304" pitchFamily="18" charset="0"/>
              </a:rPr>
              <a:t>Councils </a:t>
            </a:r>
            <a:r>
              <a:rPr lang="en-CA" sz="2600" dirty="0">
                <a:latin typeface="Times New Roman" panose="02020603050405020304" pitchFamily="18" charset="0"/>
                <a:cs typeface="Times New Roman" panose="02020603050405020304" pitchFamily="18" charset="0"/>
              </a:rPr>
              <a:t>can provide material, financial, </a:t>
            </a:r>
            <a:r>
              <a:rPr lang="en-CA" sz="2600" dirty="0" smtClean="0">
                <a:latin typeface="Times New Roman" panose="02020603050405020304" pitchFamily="18" charset="0"/>
                <a:cs typeface="Times New Roman" panose="02020603050405020304" pitchFamily="18" charset="0"/>
              </a:rPr>
              <a:t>labour </a:t>
            </a:r>
            <a:r>
              <a:rPr lang="en-CA" sz="2600" dirty="0">
                <a:latin typeface="Times New Roman" panose="02020603050405020304" pitchFamily="18" charset="0"/>
                <a:cs typeface="Times New Roman" panose="02020603050405020304" pitchFamily="18" charset="0"/>
              </a:rPr>
              <a:t>and other </a:t>
            </a:r>
            <a:r>
              <a:rPr lang="en-CA" sz="2600" dirty="0" smtClean="0">
                <a:latin typeface="Times New Roman" panose="02020603050405020304" pitchFamily="18" charset="0"/>
                <a:cs typeface="Times New Roman" panose="02020603050405020304" pitchFamily="18" charset="0"/>
              </a:rPr>
              <a:t>volunteer support for </a:t>
            </a:r>
            <a:r>
              <a:rPr lang="en-CA" sz="2600" dirty="0">
                <a:latin typeface="Times New Roman" panose="02020603050405020304" pitchFamily="18" charset="0"/>
                <a:cs typeface="Times New Roman" panose="02020603050405020304" pitchFamily="18" charset="0"/>
              </a:rPr>
              <a:t>pro-life pregnancy </a:t>
            </a:r>
            <a:r>
              <a:rPr lang="en-CA" sz="2600" dirty="0" smtClean="0">
                <a:latin typeface="Times New Roman" panose="02020603050405020304" pitchFamily="18" charset="0"/>
                <a:cs typeface="Times New Roman" panose="02020603050405020304" pitchFamily="18" charset="0"/>
              </a:rPr>
              <a:t>centers.</a:t>
            </a:r>
          </a:p>
          <a:p>
            <a:r>
              <a:rPr lang="en-CA" sz="2600" dirty="0" smtClean="0">
                <a:latin typeface="Times New Roman" panose="02020603050405020304" pitchFamily="18" charset="0"/>
                <a:cs typeface="Times New Roman" panose="02020603050405020304" pitchFamily="18" charset="0"/>
              </a:rPr>
              <a:t>Many communities have a Crisis Pregnancy Center (CPC), Birthright or home for “unwed mothers.” </a:t>
            </a:r>
            <a:endParaRPr lang="en-CA" sz="2600" dirty="0">
              <a:latin typeface="Times New Roman" panose="02020603050405020304" pitchFamily="18" charset="0"/>
              <a:cs typeface="Times New Roman" panose="02020603050405020304" pitchFamily="18" charset="0"/>
            </a:endParaRPr>
          </a:p>
          <a:p>
            <a:r>
              <a:rPr lang="en-CA" sz="2600" dirty="0" smtClean="0">
                <a:latin typeface="Times New Roman" panose="02020603050405020304" pitchFamily="18" charset="0"/>
                <a:cs typeface="Times New Roman" panose="02020603050405020304" pitchFamily="18" charset="0"/>
              </a:rPr>
              <a:t>Toronto has several services such as the </a:t>
            </a:r>
            <a:r>
              <a:rPr lang="en-CA" sz="2600" b="1" dirty="0" smtClean="0">
                <a:latin typeface="Times New Roman" panose="02020603050405020304" pitchFamily="18" charset="0"/>
                <a:cs typeface="Times New Roman" panose="02020603050405020304" pitchFamily="18" charset="0"/>
              </a:rPr>
              <a:t>Sisters of Life </a:t>
            </a:r>
            <a:r>
              <a:rPr lang="en-CA" sz="2600" dirty="0" smtClean="0">
                <a:latin typeface="Times New Roman" panose="02020603050405020304" pitchFamily="18" charset="0"/>
                <a:cs typeface="Times New Roman" panose="02020603050405020304" pitchFamily="18" charset="0"/>
              </a:rPr>
              <a:t>and Aid to Women (which is next door to an abortion clinic).</a:t>
            </a:r>
          </a:p>
          <a:p>
            <a:endParaRPr lang="en-CA"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8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50"/>
                </a:solidFill>
              </a:rPr>
              <a:t>Roses for Life</a:t>
            </a:r>
            <a:endParaRPr lang="en-CA" dirty="0">
              <a:solidFill>
                <a:srgbClr val="00B050"/>
              </a:solidFill>
            </a:endParaRPr>
          </a:p>
        </p:txBody>
      </p:sp>
      <p:sp>
        <p:nvSpPr>
          <p:cNvPr id="3" name="Content Placeholder 2"/>
          <p:cNvSpPr>
            <a:spLocks noGrp="1"/>
          </p:cNvSpPr>
          <p:nvPr>
            <p:ph idx="1"/>
          </p:nvPr>
        </p:nvSpPr>
        <p:spPr>
          <a:xfrm>
            <a:off x="457200" y="1628800"/>
            <a:ext cx="8363272" cy="4680520"/>
          </a:xfrm>
        </p:spPr>
        <p:txBody>
          <a:bodyPr>
            <a:normAutofit/>
          </a:bodyPr>
          <a:lstStyle/>
          <a:p>
            <a:pPr marL="0" indent="0">
              <a:buNone/>
            </a:pPr>
            <a:endParaRPr lang="en-CA" sz="2600" dirty="0" smtClean="0">
              <a:latin typeface="Times New Roman" panose="02020603050405020304" pitchFamily="18" charset="0"/>
              <a:cs typeface="Times New Roman" panose="02020603050405020304" pitchFamily="18" charset="0"/>
            </a:endParaRPr>
          </a:p>
          <a:p>
            <a:r>
              <a:rPr lang="en-CA" sz="2600" dirty="0" smtClean="0">
                <a:latin typeface="Times New Roman" panose="02020603050405020304" pitchFamily="18" charset="0"/>
                <a:cs typeface="Times New Roman" panose="02020603050405020304" pitchFamily="18" charset="0"/>
              </a:rPr>
              <a:t>The Roses for Life program offers a rose sticker and </a:t>
            </a:r>
            <a:r>
              <a:rPr lang="en-CA" sz="2600" dirty="0">
                <a:latin typeface="Times New Roman" panose="02020603050405020304" pitchFamily="18" charset="0"/>
                <a:cs typeface="Times New Roman" panose="02020603050405020304" pitchFamily="18" charset="0"/>
              </a:rPr>
              <a:t>r</a:t>
            </a:r>
            <a:r>
              <a:rPr lang="en-CA" sz="2600" dirty="0" smtClean="0">
                <a:latin typeface="Times New Roman" panose="02020603050405020304" pitchFamily="18" charset="0"/>
                <a:cs typeface="Times New Roman" panose="02020603050405020304" pitchFamily="18" charset="0"/>
              </a:rPr>
              <a:t>ose pins that are available for distribution.</a:t>
            </a:r>
          </a:p>
          <a:p>
            <a:r>
              <a:rPr lang="en-CA" sz="2600" dirty="0" smtClean="0">
                <a:latin typeface="Times New Roman" panose="02020603050405020304" pitchFamily="18" charset="0"/>
                <a:cs typeface="Times New Roman" panose="02020603050405020304" pitchFamily="18" charset="0"/>
              </a:rPr>
              <a:t>Traditionally the Roses for Life program was done on Mother’s Day. Many </a:t>
            </a:r>
            <a:r>
              <a:rPr lang="en-CA" sz="2600" dirty="0">
                <a:latin typeface="Times New Roman" panose="02020603050405020304" pitchFamily="18" charset="0"/>
                <a:cs typeface="Times New Roman" panose="02020603050405020304" pitchFamily="18" charset="0"/>
              </a:rPr>
              <a:t>c</a:t>
            </a:r>
            <a:r>
              <a:rPr lang="en-CA" sz="2600" dirty="0" smtClean="0">
                <a:latin typeface="Times New Roman" panose="02020603050405020304" pitchFamily="18" charset="0"/>
                <a:cs typeface="Times New Roman" panose="02020603050405020304" pitchFamily="18" charset="0"/>
              </a:rPr>
              <a:t>ouncils are unable the Roses for Life program on Mother’s Day.</a:t>
            </a:r>
          </a:p>
          <a:p>
            <a:r>
              <a:rPr lang="en-CA" sz="2600" b="1" dirty="0" smtClean="0">
                <a:solidFill>
                  <a:srgbClr val="00B050"/>
                </a:solidFill>
                <a:latin typeface="Times New Roman" panose="02020603050405020304" pitchFamily="18" charset="0"/>
                <a:cs typeface="Times New Roman" panose="02020603050405020304" pitchFamily="18" charset="0"/>
              </a:rPr>
              <a:t>Councils are urged do the Roses for Life program on Life Chain weekend (October 2, 2022)</a:t>
            </a:r>
            <a:r>
              <a:rPr lang="en-CA" sz="2600" dirty="0" smtClean="0">
                <a:solidFill>
                  <a:srgbClr val="00B050"/>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7524328" y="404664"/>
            <a:ext cx="1619672" cy="161525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87562" y="4753726"/>
            <a:ext cx="1456438" cy="2132855"/>
          </a:xfrm>
          <a:prstGeom prst="rect">
            <a:avLst/>
          </a:prstGeom>
        </p:spPr>
      </p:pic>
    </p:spTree>
    <p:extLst>
      <p:ext uri="{BB962C8B-B14F-4D97-AF65-F5344CB8AC3E}">
        <p14:creationId xmlns:p14="http://schemas.microsoft.com/office/powerpoint/2010/main" val="252718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50"/>
                </a:solidFill>
              </a:rPr>
              <a:t>State Priority – Widows program</a:t>
            </a:r>
            <a:endParaRPr lang="en-CA" dirty="0">
              <a:solidFill>
                <a:srgbClr val="00B050"/>
              </a:solidFill>
            </a:endParaRPr>
          </a:p>
        </p:txBody>
      </p:sp>
      <p:sp>
        <p:nvSpPr>
          <p:cNvPr id="3" name="Content Placeholder 2"/>
          <p:cNvSpPr>
            <a:spLocks noGrp="1"/>
          </p:cNvSpPr>
          <p:nvPr>
            <p:ph idx="1"/>
          </p:nvPr>
        </p:nvSpPr>
        <p:spPr>
          <a:xfrm>
            <a:off x="457201" y="1600200"/>
            <a:ext cx="7787207" cy="4876800"/>
          </a:xfrm>
        </p:spPr>
        <p:txBody>
          <a:bodyPr>
            <a:normAutofit/>
          </a:bodyPr>
          <a:lstStyle/>
          <a:p>
            <a:r>
              <a:rPr lang="en-CA" sz="2600" dirty="0" smtClean="0">
                <a:solidFill>
                  <a:srgbClr val="00B050"/>
                </a:solidFill>
                <a:latin typeface="Times New Roman" panose="02020603050405020304" pitchFamily="18" charset="0"/>
                <a:cs typeface="Times New Roman" panose="02020603050405020304" pitchFamily="18" charset="0"/>
              </a:rPr>
              <a:t>The Widows program </a:t>
            </a:r>
            <a:r>
              <a:rPr lang="en-CA" sz="2600" dirty="0" smtClean="0">
                <a:latin typeface="Times New Roman" panose="02020603050405020304" pitchFamily="18" charset="0"/>
                <a:cs typeface="Times New Roman" panose="02020603050405020304" pitchFamily="18" charset="0"/>
              </a:rPr>
              <a:t>shows </a:t>
            </a:r>
            <a:r>
              <a:rPr lang="en-CA" sz="2600" dirty="0">
                <a:latin typeface="Times New Roman" panose="02020603050405020304" pitchFamily="18" charset="0"/>
                <a:cs typeface="Times New Roman" panose="02020603050405020304" pitchFamily="18" charset="0"/>
              </a:rPr>
              <a:t>the family of our deceased members that we have not forgotten </a:t>
            </a:r>
            <a:r>
              <a:rPr lang="en-CA" sz="2600" dirty="0" smtClean="0">
                <a:latin typeface="Times New Roman" panose="02020603050405020304" pitchFamily="18" charset="0"/>
                <a:cs typeface="Times New Roman" panose="02020603050405020304" pitchFamily="18" charset="0"/>
              </a:rPr>
              <a:t>them.</a:t>
            </a:r>
            <a:endParaRPr lang="en-CA" sz="2600" dirty="0">
              <a:latin typeface="Times New Roman" panose="02020603050405020304" pitchFamily="18" charset="0"/>
              <a:cs typeface="Times New Roman" panose="02020603050405020304" pitchFamily="18" charset="0"/>
            </a:endParaRPr>
          </a:p>
          <a:p>
            <a:r>
              <a:rPr lang="en-CA" sz="2600" dirty="0">
                <a:latin typeface="Times New Roman" panose="02020603050405020304" pitchFamily="18" charset="0"/>
                <a:cs typeface="Times New Roman" panose="02020603050405020304" pitchFamily="18" charset="0"/>
              </a:rPr>
              <a:t>By </a:t>
            </a:r>
            <a:r>
              <a:rPr lang="en-CA" sz="2600" dirty="0" smtClean="0">
                <a:latin typeface="Times New Roman" panose="02020603050405020304" pitchFamily="18" charset="0"/>
                <a:cs typeface="Times New Roman" panose="02020603050405020304" pitchFamily="18" charset="0"/>
              </a:rPr>
              <a:t>bringing </a:t>
            </a:r>
            <a:r>
              <a:rPr lang="en-CA" sz="2600" dirty="0">
                <a:latin typeface="Times New Roman" panose="02020603050405020304" pitchFamily="18" charset="0"/>
                <a:cs typeface="Times New Roman" panose="02020603050405020304" pitchFamily="18" charset="0"/>
              </a:rPr>
              <a:t>a </a:t>
            </a:r>
            <a:r>
              <a:rPr lang="en-CA" sz="2600" dirty="0">
                <a:solidFill>
                  <a:srgbClr val="FF0000"/>
                </a:solidFill>
                <a:latin typeface="Times New Roman" panose="02020603050405020304" pitchFamily="18" charset="0"/>
                <a:cs typeface="Times New Roman" panose="02020603050405020304" pitchFamily="18" charset="0"/>
              </a:rPr>
              <a:t>Poinsettia /</a:t>
            </a:r>
            <a:r>
              <a:rPr lang="en-CA" sz="2600" dirty="0" smtClean="0">
                <a:solidFill>
                  <a:srgbClr val="FF0000"/>
                </a:solidFill>
                <a:latin typeface="Times New Roman" panose="02020603050405020304" pitchFamily="18" charset="0"/>
                <a:cs typeface="Times New Roman" panose="02020603050405020304" pitchFamily="18" charset="0"/>
              </a:rPr>
              <a:t> gift with </a:t>
            </a:r>
            <a:r>
              <a:rPr lang="en-CA" sz="2600" dirty="0">
                <a:solidFill>
                  <a:srgbClr val="FF0000"/>
                </a:solidFill>
                <a:latin typeface="Times New Roman" panose="02020603050405020304" pitchFamily="18" charset="0"/>
                <a:cs typeface="Times New Roman" panose="02020603050405020304" pitchFamily="18" charset="0"/>
              </a:rPr>
              <a:t>a Christmas card </a:t>
            </a:r>
            <a:r>
              <a:rPr lang="en-CA" sz="2600" dirty="0">
                <a:latin typeface="Times New Roman" panose="02020603050405020304" pitchFamily="18" charset="0"/>
                <a:cs typeface="Times New Roman" panose="02020603050405020304" pitchFamily="18" charset="0"/>
              </a:rPr>
              <a:t>to a</a:t>
            </a:r>
            <a:r>
              <a:rPr lang="en-CA" sz="2600" dirty="0" smtClean="0">
                <a:latin typeface="Times New Roman" panose="02020603050405020304" pitchFamily="18" charset="0"/>
                <a:cs typeface="Times New Roman" panose="02020603050405020304" pitchFamily="18" charset="0"/>
              </a:rPr>
              <a:t> widow, </a:t>
            </a:r>
            <a:r>
              <a:rPr lang="en-CA" sz="2600" dirty="0">
                <a:latin typeface="Times New Roman" panose="02020603050405020304" pitchFamily="18" charset="0"/>
                <a:cs typeface="Times New Roman" panose="02020603050405020304" pitchFamily="18" charset="0"/>
              </a:rPr>
              <a:t>it </a:t>
            </a:r>
            <a:r>
              <a:rPr lang="en-CA" sz="2600" dirty="0" smtClean="0">
                <a:latin typeface="Times New Roman" panose="02020603050405020304" pitchFamily="18" charset="0"/>
                <a:cs typeface="Times New Roman" panose="02020603050405020304" pitchFamily="18" charset="0"/>
              </a:rPr>
              <a:t>shows </a:t>
            </a:r>
            <a:r>
              <a:rPr lang="en-CA" sz="2600" dirty="0">
                <a:latin typeface="Times New Roman" panose="02020603050405020304" pitchFamily="18" charset="0"/>
                <a:cs typeface="Times New Roman" panose="02020603050405020304" pitchFamily="18" charset="0"/>
              </a:rPr>
              <a:t>our </a:t>
            </a:r>
            <a:r>
              <a:rPr lang="en-CA" sz="2600" dirty="0" smtClean="0">
                <a:latin typeface="Times New Roman" panose="02020603050405020304" pitchFamily="18" charset="0"/>
                <a:cs typeface="Times New Roman" panose="02020603050405020304" pitchFamily="18" charset="0"/>
              </a:rPr>
              <a:t>widows </a:t>
            </a:r>
            <a:r>
              <a:rPr lang="en-CA" sz="2600" dirty="0">
                <a:latin typeface="Times New Roman" panose="02020603050405020304" pitchFamily="18" charset="0"/>
                <a:cs typeface="Times New Roman" panose="02020603050405020304" pitchFamily="18" charset="0"/>
              </a:rPr>
              <a:t>and their family that we </a:t>
            </a:r>
            <a:r>
              <a:rPr lang="en-CA" sz="2600" dirty="0" smtClean="0">
                <a:latin typeface="Times New Roman" panose="02020603050405020304" pitchFamily="18" charset="0"/>
                <a:cs typeface="Times New Roman" panose="02020603050405020304" pitchFamily="18" charset="0"/>
              </a:rPr>
              <a:t>care </a:t>
            </a:r>
            <a:r>
              <a:rPr lang="en-CA" sz="2600" dirty="0">
                <a:latin typeface="Times New Roman" panose="02020603050405020304" pitchFamily="18" charset="0"/>
                <a:cs typeface="Times New Roman" panose="02020603050405020304" pitchFamily="18" charset="0"/>
              </a:rPr>
              <a:t>and that we are keeping them in our hearts and prayers.</a:t>
            </a:r>
          </a:p>
          <a:p>
            <a:r>
              <a:rPr lang="en-CA" sz="2600" dirty="0">
                <a:latin typeface="Times New Roman" panose="02020603050405020304" pitchFamily="18" charset="0"/>
                <a:cs typeface="Times New Roman" panose="02020603050405020304" pitchFamily="18" charset="0"/>
              </a:rPr>
              <a:t>It is an easy program to implement </a:t>
            </a:r>
            <a:r>
              <a:rPr lang="en-CA" sz="2600" dirty="0" smtClean="0">
                <a:latin typeface="Times New Roman" panose="02020603050405020304" pitchFamily="18" charset="0"/>
                <a:cs typeface="Times New Roman" panose="02020603050405020304" pitchFamily="18" charset="0"/>
              </a:rPr>
              <a:t>and will makes a great difference in other people’s lives</a:t>
            </a:r>
            <a:r>
              <a:rPr lang="en-CA" sz="2600" dirty="0" smtClean="0"/>
              <a:t>.</a:t>
            </a:r>
            <a:endParaRPr lang="en-CA" sz="2600" dirty="0"/>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772" y="5373216"/>
            <a:ext cx="1484784" cy="1484784"/>
          </a:xfrm>
          <a:prstGeom prst="rect">
            <a:avLst/>
          </a:prstGeom>
        </p:spPr>
      </p:pic>
    </p:spTree>
    <p:extLst>
      <p:ext uri="{BB962C8B-B14F-4D97-AF65-F5344CB8AC3E}">
        <p14:creationId xmlns:p14="http://schemas.microsoft.com/office/powerpoint/2010/main" val="205752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50"/>
                </a:solidFill>
              </a:rPr>
              <a:t>State Priority - Seniors program</a:t>
            </a:r>
            <a:endParaRPr lang="en-CA" dirty="0">
              <a:solidFill>
                <a:srgbClr val="00B050"/>
              </a:solidFill>
            </a:endParaRPr>
          </a:p>
        </p:txBody>
      </p:sp>
      <p:sp>
        <p:nvSpPr>
          <p:cNvPr id="3" name="Content Placeholder 2"/>
          <p:cNvSpPr>
            <a:spLocks noGrp="1"/>
          </p:cNvSpPr>
          <p:nvPr>
            <p:ph idx="1"/>
          </p:nvPr>
        </p:nvSpPr>
        <p:spPr>
          <a:xfrm>
            <a:off x="323528" y="1701958"/>
            <a:ext cx="8568952" cy="4775041"/>
          </a:xfrm>
        </p:spPr>
        <p:txBody>
          <a:bodyPr>
            <a:noAutofit/>
          </a:bodyPr>
          <a:lstStyle/>
          <a:p>
            <a:r>
              <a:rPr lang="en-CA" sz="2600" dirty="0" smtClean="0">
                <a:latin typeface="Times New Roman" panose="02020603050405020304" pitchFamily="18" charset="0"/>
                <a:cs typeface="Times New Roman" panose="02020603050405020304" pitchFamily="18" charset="0"/>
              </a:rPr>
              <a:t>Councils are urged to visit or contact (</a:t>
            </a:r>
            <a:r>
              <a:rPr lang="en-CA" sz="2600" dirty="0" smtClean="0">
                <a:solidFill>
                  <a:srgbClr val="00B050"/>
                </a:solidFill>
                <a:latin typeface="Times New Roman" panose="02020603050405020304" pitchFamily="18" charset="0"/>
                <a:cs typeface="Times New Roman" panose="02020603050405020304" pitchFamily="18" charset="0"/>
              </a:rPr>
              <a:t>call or visit</a:t>
            </a:r>
            <a:r>
              <a:rPr lang="en-CA" sz="2600" dirty="0" smtClean="0">
                <a:latin typeface="Times New Roman" panose="02020603050405020304" pitchFamily="18" charset="0"/>
                <a:cs typeface="Times New Roman" panose="02020603050405020304" pitchFamily="18" charset="0"/>
              </a:rPr>
              <a:t>) seniors and widows in their council or parish.</a:t>
            </a:r>
          </a:p>
          <a:p>
            <a:r>
              <a:rPr lang="en-CA" sz="2600" dirty="0">
                <a:latin typeface="Times New Roman" panose="02020603050405020304" pitchFamily="18" charset="0"/>
                <a:cs typeface="Times New Roman" panose="02020603050405020304" pitchFamily="18" charset="0"/>
              </a:rPr>
              <a:t>There are many lonely </a:t>
            </a:r>
            <a:r>
              <a:rPr lang="en-CA" sz="2600" dirty="0" smtClean="0">
                <a:latin typeface="Times New Roman" panose="02020603050405020304" pitchFamily="18" charset="0"/>
                <a:cs typeface="Times New Roman" panose="02020603050405020304" pitchFamily="18" charset="0"/>
              </a:rPr>
              <a:t>older </a:t>
            </a:r>
            <a:r>
              <a:rPr lang="en-CA" sz="2600" dirty="0">
                <a:latin typeface="Times New Roman" panose="02020603050405020304" pitchFamily="18" charset="0"/>
                <a:cs typeface="Times New Roman" panose="02020603050405020304" pitchFamily="18" charset="0"/>
              </a:rPr>
              <a:t>members or </a:t>
            </a:r>
            <a:r>
              <a:rPr lang="en-CA" sz="2600" dirty="0" smtClean="0">
                <a:latin typeface="Times New Roman" panose="02020603050405020304" pitchFamily="18" charset="0"/>
                <a:cs typeface="Times New Roman" panose="02020603050405020304" pitchFamily="18" charset="0"/>
              </a:rPr>
              <a:t>widows.</a:t>
            </a:r>
          </a:p>
          <a:p>
            <a:r>
              <a:rPr lang="en-CA" sz="2600" dirty="0" smtClean="0">
                <a:latin typeface="Times New Roman" panose="02020603050405020304" pitchFamily="18" charset="0"/>
                <a:cs typeface="Times New Roman" panose="02020603050405020304" pitchFamily="18" charset="0"/>
              </a:rPr>
              <a:t>Councils can casually visit or contact (</a:t>
            </a:r>
            <a:r>
              <a:rPr lang="en-CA" sz="2600" dirty="0" smtClean="0">
                <a:solidFill>
                  <a:srgbClr val="00B050"/>
                </a:solidFill>
                <a:latin typeface="Times New Roman" panose="02020603050405020304" pitchFamily="18" charset="0"/>
                <a:cs typeface="Times New Roman" panose="02020603050405020304" pitchFamily="18" charset="0"/>
              </a:rPr>
              <a:t>call</a:t>
            </a:r>
            <a:r>
              <a:rPr lang="en-CA" sz="2600" dirty="0" smtClean="0">
                <a:latin typeface="Times New Roman" panose="02020603050405020304" pitchFamily="18" charset="0"/>
                <a:cs typeface="Times New Roman" panose="02020603050405020304" pitchFamily="18" charset="0"/>
              </a:rPr>
              <a:t>) their seniors and widows because they are important to us.</a:t>
            </a:r>
          </a:p>
          <a:p>
            <a:r>
              <a:rPr lang="en-CA" sz="2600" dirty="0">
                <a:latin typeface="Times New Roman" panose="02020603050405020304" pitchFamily="18" charset="0"/>
                <a:cs typeface="Times New Roman" panose="02020603050405020304" pitchFamily="18" charset="0"/>
              </a:rPr>
              <a:t>T</a:t>
            </a:r>
            <a:r>
              <a:rPr lang="en-CA" sz="2600" dirty="0" smtClean="0">
                <a:latin typeface="Times New Roman" panose="02020603050405020304" pitchFamily="18" charset="0"/>
                <a:cs typeface="Times New Roman" panose="02020603050405020304" pitchFamily="18" charset="0"/>
              </a:rPr>
              <a:t>he </a:t>
            </a:r>
            <a:r>
              <a:rPr lang="en-CA" sz="2600" dirty="0" smtClean="0">
                <a:solidFill>
                  <a:srgbClr val="00B050"/>
                </a:solidFill>
                <a:latin typeface="Times New Roman" panose="02020603050405020304" pitchFamily="18" charset="0"/>
                <a:cs typeface="Times New Roman" panose="02020603050405020304" pitchFamily="18" charset="0"/>
              </a:rPr>
              <a:t>Compassionate Community Care </a:t>
            </a:r>
            <a:r>
              <a:rPr lang="en-CA" sz="2600" dirty="0" smtClean="0">
                <a:latin typeface="Times New Roman" panose="02020603050405020304" pitchFamily="18" charset="0"/>
                <a:cs typeface="Times New Roman" panose="02020603050405020304" pitchFamily="18" charset="0"/>
              </a:rPr>
              <a:t>visiting training program exists to provide visitor training at no cost.</a:t>
            </a:r>
          </a:p>
          <a:p>
            <a:r>
              <a:rPr lang="en-CA" sz="2600" dirty="0">
                <a:latin typeface="Times New Roman" panose="02020603050405020304" pitchFamily="18" charset="0"/>
                <a:cs typeface="Times New Roman" panose="02020603050405020304" pitchFamily="18" charset="0"/>
              </a:rPr>
              <a:t>Alex Schadenberg (Chairman) 519-851-1434</a:t>
            </a:r>
          </a:p>
          <a:p>
            <a:r>
              <a:rPr lang="en-CA" sz="2600" dirty="0" smtClean="0">
                <a:latin typeface="Times New Roman" panose="02020603050405020304" pitchFamily="18" charset="0"/>
                <a:cs typeface="Times New Roman" panose="02020603050405020304" pitchFamily="18" charset="0"/>
              </a:rPr>
              <a:t>Lifedirector@ontariokofc.ca</a:t>
            </a:r>
            <a:r>
              <a:rPr lang="en-CA" sz="2600" dirty="0">
                <a:latin typeface="Times New Roman" panose="02020603050405020304" pitchFamily="18" charset="0"/>
                <a:cs typeface="Times New Roman" panose="02020603050405020304" pitchFamily="18" charset="0"/>
              </a:rPr>
              <a:t>, </a:t>
            </a:r>
          </a:p>
          <a:p>
            <a:endParaRPr lang="en-CA" sz="2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02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63272" cy="990600"/>
          </a:xfrm>
        </p:spPr>
        <p:txBody>
          <a:bodyPr>
            <a:normAutofit fontScale="90000"/>
          </a:bodyPr>
          <a:lstStyle/>
          <a:p>
            <a:r>
              <a:rPr lang="en-CA" dirty="0" smtClean="0">
                <a:solidFill>
                  <a:srgbClr val="00B050"/>
                </a:solidFill>
              </a:rPr>
              <a:t>Sponsor Brother’s Marcel </a:t>
            </a:r>
            <a:r>
              <a:rPr lang="en-CA" dirty="0" err="1" smtClean="0">
                <a:solidFill>
                  <a:srgbClr val="00B050"/>
                </a:solidFill>
              </a:rPr>
              <a:t>Lemmen</a:t>
            </a:r>
            <a:r>
              <a:rPr lang="en-CA" dirty="0" smtClean="0">
                <a:solidFill>
                  <a:srgbClr val="00B050"/>
                </a:solidFill>
              </a:rPr>
              <a:t> and Alex Schadenberg in their run for CCC.</a:t>
            </a:r>
            <a:endParaRPr lang="en-CA" dirty="0">
              <a:solidFill>
                <a:srgbClr val="00B05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0074" y="1600200"/>
            <a:ext cx="8056726" cy="5213176"/>
          </a:xfrm>
        </p:spPr>
      </p:pic>
    </p:spTree>
    <p:extLst>
      <p:ext uri="{BB962C8B-B14F-4D97-AF65-F5344CB8AC3E}">
        <p14:creationId xmlns:p14="http://schemas.microsoft.com/office/powerpoint/2010/main" val="911822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5585</TotalTime>
  <Words>919</Words>
  <Application>Microsoft Office PowerPoint</Application>
  <PresentationFormat>On-screen Show (4:3)</PresentationFormat>
  <Paragraphs>87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Clarity</vt:lpstr>
      <vt:lpstr>Life PROGRAMS  2022 - 2023</vt:lpstr>
      <vt:lpstr>Life Director – Alex Schadenberg</vt:lpstr>
      <vt:lpstr>Life Programs.</vt:lpstr>
      <vt:lpstr>March for Life</vt:lpstr>
      <vt:lpstr>Pregnancy Center Support</vt:lpstr>
      <vt:lpstr>Roses for Life</vt:lpstr>
      <vt:lpstr>State Priority – Widows program</vt:lpstr>
      <vt:lpstr>State Priority - Seniors program</vt:lpstr>
      <vt:lpstr>Sponsor Brother’s Marcel Lemmen and Alex Schadenberg in their run for CCC.</vt:lpstr>
      <vt:lpstr>Special Olympics (featured)</vt:lpstr>
      <vt:lpstr>Christian Refugee Relief</vt:lpstr>
      <vt:lpstr>Ultrasound program</vt:lpstr>
      <vt:lpstr>Mass for People with Special Needs</vt:lpstr>
      <vt:lpstr>Silver Rose</vt:lpstr>
      <vt:lpstr>PowerPoint Presentation</vt:lpstr>
      <vt:lpstr>Life Director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Life 2018 - 2019</dc:title>
  <dc:creator>Alex</dc:creator>
  <cp:lastModifiedBy>info beingwith.org</cp:lastModifiedBy>
  <cp:revision>95</cp:revision>
  <cp:lastPrinted>2018-11-29T22:03:53Z</cp:lastPrinted>
  <dcterms:created xsi:type="dcterms:W3CDTF">2018-06-28T21:25:29Z</dcterms:created>
  <dcterms:modified xsi:type="dcterms:W3CDTF">2022-06-17T18:22:10Z</dcterms:modified>
</cp:coreProperties>
</file>