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18" r:id="rId2"/>
    <p:sldId id="333" r:id="rId3"/>
    <p:sldId id="329" r:id="rId4"/>
    <p:sldId id="339" r:id="rId5"/>
    <p:sldId id="343" r:id="rId6"/>
    <p:sldId id="340" r:id="rId7"/>
    <p:sldId id="342" r:id="rId8"/>
    <p:sldId id="345" r:id="rId9"/>
    <p:sldId id="348" r:id="rId10"/>
    <p:sldId id="349" r:id="rId11"/>
    <p:sldId id="344" r:id="rId12"/>
    <p:sldId id="347"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29" autoAdjust="0"/>
  </p:normalViewPr>
  <p:slideViewPr>
    <p:cSldViewPr showGuides="1">
      <p:cViewPr varScale="1">
        <p:scale>
          <a:sx n="59" d="100"/>
          <a:sy n="59" d="100"/>
        </p:scale>
        <p:origin x="600" y="7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6/20/2022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6/20/2022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6/20/2022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6/20/2022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6/20/2022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6/20/2022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6/20/2022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6/20/2022</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tatetreasurer@ontariokofc.c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tariokofc.ca/knights/payments/" TargetMode="External"/><Relationship Id="rId2" Type="http://schemas.openxmlformats.org/officeDocument/2006/relationships/hyperlink" Target="mailto:stateoffice@ontariokofc.c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6301780" cy="3048000"/>
          </a:xfrm>
        </p:spPr>
        <p:txBody>
          <a:bodyPr/>
          <a:lstStyle/>
          <a:p>
            <a:r>
              <a:rPr lang="en-US" dirty="0"/>
              <a:t>Semi-annual</a:t>
            </a:r>
            <a:br>
              <a:rPr lang="en-US" dirty="0"/>
            </a:br>
            <a:r>
              <a:rPr lang="en-US" dirty="0"/>
              <a:t>Financial Audits</a:t>
            </a:r>
          </a:p>
        </p:txBody>
      </p:sp>
      <p:sp>
        <p:nvSpPr>
          <p:cNvPr id="3" name="Subtitle 2"/>
          <p:cNvSpPr>
            <a:spLocks noGrp="1"/>
          </p:cNvSpPr>
          <p:nvPr>
            <p:ph type="subTitle" idx="1"/>
          </p:nvPr>
        </p:nvSpPr>
        <p:spPr/>
        <p:txBody>
          <a:bodyPr/>
          <a:lstStyle/>
          <a:p>
            <a:r>
              <a:rPr lang="en-US" dirty="0"/>
              <a:t>1295 – Aug 15</a:t>
            </a:r>
          </a:p>
          <a:p>
            <a:r>
              <a:rPr lang="en-US" dirty="0"/>
              <a:t>1295 – Feb 15</a:t>
            </a:r>
          </a:p>
        </p:txBody>
      </p:sp>
      <p:pic>
        <p:nvPicPr>
          <p:cNvPr id="5" name="Picture 4" descr="Diagram&#10;&#10;Description automatically generated">
            <a:extLst>
              <a:ext uri="{FF2B5EF4-FFF2-40B4-BE49-F238E27FC236}">
                <a16:creationId xmlns:a16="http://schemas.microsoft.com/office/drawing/2014/main" id="{D2A53510-5708-4D7F-AE48-9A9DBD809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24" y="357373"/>
            <a:ext cx="1729623" cy="2485653"/>
          </a:xfrm>
          <a:prstGeom prst="rect">
            <a:avLst/>
          </a:prstGeom>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Other financial matters</a:t>
            </a:r>
          </a:p>
        </p:txBody>
      </p:sp>
      <p:sp>
        <p:nvSpPr>
          <p:cNvPr id="14" name="Content Placeholder 13"/>
          <p:cNvSpPr>
            <a:spLocks noGrp="1"/>
          </p:cNvSpPr>
          <p:nvPr>
            <p:ph idx="1"/>
          </p:nvPr>
        </p:nvSpPr>
        <p:spPr>
          <a:xfrm>
            <a:off x="1492189" y="1715976"/>
            <a:ext cx="9829799" cy="5025391"/>
          </a:xfrm>
        </p:spPr>
        <p:txBody>
          <a:bodyPr>
            <a:normAutofit/>
          </a:bodyPr>
          <a:lstStyle/>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en-US" sz="2400" b="0" i="0" u="none" strike="noStrike" kern="1200" cap="none" spc="0" normalizeH="0" baseline="0" noProof="0" dirty="0">
                <a:ln>
                  <a:noFill/>
                </a:ln>
                <a:solidFill>
                  <a:srgbClr val="303030"/>
                </a:solidFill>
                <a:effectLst/>
                <a:uLnTx/>
                <a:uFillTx/>
                <a:latin typeface="Cambria"/>
                <a:ea typeface="+mn-ea"/>
                <a:cs typeface="+mn-cs"/>
              </a:rPr>
              <a:t>Every council must have a general and charity account. </a:t>
            </a:r>
            <a:r>
              <a:rPr kumimoji="0" lang="en-US" sz="2400" b="0" i="1" u="none" strike="noStrike" kern="1200" cap="none" spc="0" normalizeH="0" baseline="0" noProof="0" dirty="0">
                <a:ln>
                  <a:noFill/>
                </a:ln>
                <a:solidFill>
                  <a:srgbClr val="303030"/>
                </a:solidFill>
                <a:effectLst/>
                <a:uLnTx/>
                <a:uFillTx/>
                <a:latin typeface="Cambria"/>
                <a:ea typeface="+mn-ea"/>
                <a:cs typeface="+mn-cs"/>
              </a:rPr>
              <a:t>Interpreted</a:t>
            </a:r>
            <a:r>
              <a:rPr kumimoji="0" lang="en-US" sz="2400" b="0" i="0" u="none" strike="noStrike" kern="1200" cap="none" spc="0" normalizeH="0" baseline="0" noProof="0" dirty="0">
                <a:ln>
                  <a:noFill/>
                </a:ln>
                <a:solidFill>
                  <a:srgbClr val="303030"/>
                </a:solidFill>
                <a:effectLst/>
                <a:uLnTx/>
                <a:uFillTx/>
                <a:latin typeface="Cambria"/>
                <a:ea typeface="+mn-ea"/>
                <a:cs typeface="+mn-cs"/>
              </a:rPr>
              <a:t> Sec. 139.3 &amp; 140.2</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en-US" dirty="0">
                <a:solidFill>
                  <a:srgbClr val="303030"/>
                </a:solidFill>
                <a:latin typeface="Cambria"/>
              </a:rPr>
              <a:t>Convince me otherwise. Our first principal is Charity. Which is most of what councils raise funds for.</a:t>
            </a:r>
            <a:endParaRPr kumimoji="0" lang="en-US" sz="2400" b="0" i="0" u="none" strike="noStrike" kern="1200" cap="none" spc="0" normalizeH="0" baseline="0" noProof="0" dirty="0">
              <a:ln>
                <a:noFill/>
              </a:ln>
              <a:solidFill>
                <a:srgbClr val="303030"/>
              </a:solidFill>
              <a:effectLst/>
              <a:uLnTx/>
              <a:uFillTx/>
              <a:latin typeface="Cambria"/>
              <a:ea typeface="+mn-ea"/>
              <a:cs typeface="+mn-cs"/>
            </a:endParaRP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en-US" sz="2400" b="0" i="0" u="none" strike="noStrike" kern="1200" cap="none" spc="0" normalizeH="0" baseline="0" noProof="0" dirty="0">
                <a:ln>
                  <a:noFill/>
                </a:ln>
                <a:solidFill>
                  <a:srgbClr val="303030"/>
                </a:solidFill>
                <a:effectLst/>
                <a:uLnTx/>
                <a:uFillTx/>
                <a:latin typeface="Cambria"/>
                <a:ea typeface="+mn-ea"/>
                <a:cs typeface="+mn-cs"/>
              </a:rPr>
              <a:t>Special AGCO licenses such as bingo and </a:t>
            </a:r>
            <a:r>
              <a:rPr lang="en-US" dirty="0">
                <a:solidFill>
                  <a:srgbClr val="303030"/>
                </a:solidFill>
                <a:latin typeface="Cambria"/>
              </a:rPr>
              <a:t>n</a:t>
            </a:r>
            <a:r>
              <a:rPr kumimoji="0" lang="en-US" sz="2400" b="0" i="0" u="none" strike="noStrike" kern="1200" cap="none" spc="0" normalizeH="0" baseline="0" noProof="0" dirty="0" err="1">
                <a:ln>
                  <a:noFill/>
                </a:ln>
                <a:solidFill>
                  <a:srgbClr val="303030"/>
                </a:solidFill>
                <a:effectLst/>
                <a:uLnTx/>
                <a:uFillTx/>
                <a:latin typeface="Cambria"/>
                <a:ea typeface="+mn-ea"/>
                <a:cs typeface="+mn-cs"/>
              </a:rPr>
              <a:t>eveda</a:t>
            </a:r>
            <a:r>
              <a:rPr kumimoji="0" lang="en-US" sz="2400" b="0" i="0" u="none" strike="noStrike" kern="1200" cap="none" spc="0" normalizeH="0" baseline="0" noProof="0" dirty="0">
                <a:ln>
                  <a:noFill/>
                </a:ln>
                <a:solidFill>
                  <a:srgbClr val="303030"/>
                </a:solidFill>
                <a:effectLst/>
                <a:uLnTx/>
                <a:uFillTx/>
                <a:latin typeface="Cambria"/>
                <a:ea typeface="+mn-ea"/>
                <a:cs typeface="+mn-cs"/>
              </a:rPr>
              <a:t> are deposited into charity trust accounts and are not to be used as the council’s regular charity account.</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en-US" dirty="0">
                <a:solidFill>
                  <a:srgbClr val="303030"/>
                </a:solidFill>
                <a:latin typeface="Cambria"/>
              </a:rPr>
              <a:t>Charity trust accounts are not included on the 1295 semi-annual audits. Each municipality monitors these accounts.</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en-US" dirty="0">
                <a:solidFill>
                  <a:srgbClr val="303030"/>
                </a:solidFill>
                <a:latin typeface="Cambria"/>
              </a:rPr>
              <a:t>At Supremes’ Officer Online, there is a Canadian Charitable Tax Status letter available for you to bring to your banking institution for the purpose to exclude bank charges. Find a bank or CU that will </a:t>
            </a:r>
            <a:r>
              <a:rPr lang="en-US" dirty="0" err="1">
                <a:solidFill>
                  <a:srgbClr val="303030"/>
                </a:solidFill>
                <a:latin typeface="Cambria"/>
              </a:rPr>
              <a:t>honour</a:t>
            </a:r>
            <a:r>
              <a:rPr lang="en-US" dirty="0">
                <a:solidFill>
                  <a:srgbClr val="303030"/>
                </a:solidFill>
                <a:latin typeface="Cambria"/>
              </a:rPr>
              <a:t> it.</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endParaRPr lang="en-US" dirty="0"/>
          </a:p>
          <a:p>
            <a:endParaRPr lang="en-US" dirty="0"/>
          </a:p>
          <a:p>
            <a:endParaRPr lang="en-US" dirty="0"/>
          </a:p>
        </p:txBody>
      </p:sp>
    </p:spTree>
    <p:extLst>
      <p:ext uri="{BB962C8B-B14F-4D97-AF65-F5344CB8AC3E}">
        <p14:creationId xmlns:p14="http://schemas.microsoft.com/office/powerpoint/2010/main" val="21107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District Deputies have a discussion with every GK</a:t>
            </a:r>
          </a:p>
        </p:txBody>
      </p:sp>
      <p:sp>
        <p:nvSpPr>
          <p:cNvPr id="4" name="Text Placeholder 3"/>
          <p:cNvSpPr>
            <a:spLocks noGrp="1"/>
          </p:cNvSpPr>
          <p:nvPr>
            <p:ph type="body" idx="1"/>
          </p:nvPr>
        </p:nvSpPr>
        <p:spPr/>
        <p:txBody>
          <a:bodyPr/>
          <a:lstStyle/>
          <a:p>
            <a:pPr algn="ctr"/>
            <a:r>
              <a:rPr lang="en-US" dirty="0"/>
              <a:t>These are serious money matters.</a:t>
            </a:r>
          </a:p>
          <a:p>
            <a:pPr algn="ctr"/>
            <a:r>
              <a:rPr lang="en-US" dirty="0"/>
              <a:t>Do not leave it to an email.</a:t>
            </a:r>
          </a:p>
          <a:p>
            <a:pPr algn="ctr"/>
            <a:r>
              <a:rPr lang="en-US" dirty="0"/>
              <a:t>Make the call.</a:t>
            </a:r>
          </a:p>
        </p:txBody>
      </p:sp>
      <p:pic>
        <p:nvPicPr>
          <p:cNvPr id="3" name="Picture 2">
            <a:extLst>
              <a:ext uri="{FF2B5EF4-FFF2-40B4-BE49-F238E27FC236}">
                <a16:creationId xmlns:a16="http://schemas.microsoft.com/office/drawing/2014/main" id="{4802F2F7-BF9E-46E1-A8CC-2EFAD9D97963}"/>
              </a:ext>
            </a:extLst>
          </p:cNvPr>
          <p:cNvPicPr>
            <a:picLocks noChangeAspect="1"/>
          </p:cNvPicPr>
          <p:nvPr/>
        </p:nvPicPr>
        <p:blipFill>
          <a:blip r:embed="rId2"/>
          <a:stretch>
            <a:fillRect/>
          </a:stretch>
        </p:blipFill>
        <p:spPr>
          <a:xfrm>
            <a:off x="3981026" y="548680"/>
            <a:ext cx="3312368" cy="2661002"/>
          </a:xfrm>
          <a:prstGeom prst="rect">
            <a:avLst/>
          </a:prstGeom>
        </p:spPr>
      </p:pic>
    </p:spTree>
    <p:extLst>
      <p:ext uri="{BB962C8B-B14F-4D97-AF65-F5344CB8AC3E}">
        <p14:creationId xmlns:p14="http://schemas.microsoft.com/office/powerpoint/2010/main" val="13762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David Gelinas</a:t>
            </a:r>
          </a:p>
        </p:txBody>
      </p:sp>
      <p:sp>
        <p:nvSpPr>
          <p:cNvPr id="4" name="Text Placeholder 3"/>
          <p:cNvSpPr>
            <a:spLocks noGrp="1"/>
          </p:cNvSpPr>
          <p:nvPr>
            <p:ph type="body" idx="1"/>
          </p:nvPr>
        </p:nvSpPr>
        <p:spPr/>
        <p:txBody>
          <a:bodyPr/>
          <a:lstStyle/>
          <a:p>
            <a:pPr algn="ctr"/>
            <a:r>
              <a:rPr lang="en-US" dirty="0"/>
              <a:t>State Treasurer</a:t>
            </a:r>
          </a:p>
          <a:p>
            <a:pPr algn="ctr"/>
            <a:r>
              <a:rPr lang="en-US" dirty="0">
                <a:hlinkClick r:id="rId2">
                  <a:extLst>
                    <a:ext uri="{A12FA001-AC4F-418D-AE19-62706E023703}">
                      <ahyp:hlinkClr xmlns:ahyp="http://schemas.microsoft.com/office/drawing/2018/hyperlinkcolor" val="tx"/>
                    </a:ext>
                  </a:extLst>
                </a:hlinkClick>
              </a:rPr>
              <a:t>statetreasurer@ontariokofc.ca</a:t>
            </a:r>
            <a:endParaRPr lang="en-US" dirty="0"/>
          </a:p>
          <a:p>
            <a:pPr algn="ctr"/>
            <a:r>
              <a:rPr lang="en-US" dirty="0"/>
              <a:t>(226) 280-5086</a:t>
            </a:r>
          </a:p>
        </p:txBody>
      </p:sp>
      <p:pic>
        <p:nvPicPr>
          <p:cNvPr id="6" name="Picture 5">
            <a:extLst>
              <a:ext uri="{FF2B5EF4-FFF2-40B4-BE49-F238E27FC236}">
                <a16:creationId xmlns:a16="http://schemas.microsoft.com/office/drawing/2014/main" id="{108691E0-7462-4E68-B9E0-5A17DB7FA7C4}"/>
              </a:ext>
            </a:extLst>
          </p:cNvPr>
          <p:cNvPicPr>
            <a:picLocks noChangeAspect="1"/>
          </p:cNvPicPr>
          <p:nvPr/>
        </p:nvPicPr>
        <p:blipFill>
          <a:blip r:embed="rId3"/>
          <a:stretch>
            <a:fillRect/>
          </a:stretch>
        </p:blipFill>
        <p:spPr>
          <a:xfrm>
            <a:off x="4359987" y="548680"/>
            <a:ext cx="2554445" cy="2560542"/>
          </a:xfrm>
          <a:prstGeom prst="rect">
            <a:avLst/>
          </a:prstGeom>
        </p:spPr>
      </p:pic>
    </p:spTree>
    <p:extLst>
      <p:ext uri="{BB962C8B-B14F-4D97-AF65-F5344CB8AC3E}">
        <p14:creationId xmlns:p14="http://schemas.microsoft.com/office/powerpoint/2010/main" val="274111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Semi-annual audits is an extremely important requirement that is overlooked by far too many councils in Ontario for far too long</a:t>
            </a:r>
          </a:p>
        </p:txBody>
      </p:sp>
      <p:sp>
        <p:nvSpPr>
          <p:cNvPr id="4" name="Text Placeholder 3"/>
          <p:cNvSpPr>
            <a:spLocks noGrp="1"/>
          </p:cNvSpPr>
          <p:nvPr>
            <p:ph type="body" idx="1"/>
          </p:nvPr>
        </p:nvSpPr>
        <p:spPr/>
        <p:txBody>
          <a:bodyPr/>
          <a:lstStyle/>
          <a:p>
            <a:r>
              <a:rPr lang="en-US" dirty="0"/>
              <a:t>District Deputies need to make this a priority</a:t>
            </a:r>
          </a:p>
        </p:txBody>
      </p:sp>
      <p:pic>
        <p:nvPicPr>
          <p:cNvPr id="5" name="Graphic 4" descr="Dollar with solid fill">
            <a:extLst>
              <a:ext uri="{FF2B5EF4-FFF2-40B4-BE49-F238E27FC236}">
                <a16:creationId xmlns:a16="http://schemas.microsoft.com/office/drawing/2014/main" id="{37EEA29D-67AE-4624-B7F1-E0B2EC2A7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0316" y="508904"/>
            <a:ext cx="1728192" cy="1728192"/>
          </a:xfrm>
          <a:prstGeom prst="rect">
            <a:avLst/>
          </a:prstGeom>
        </p:spPr>
      </p:pic>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How big a problem is it and why is it important?</a:t>
            </a:r>
          </a:p>
        </p:txBody>
      </p:sp>
      <p:sp>
        <p:nvSpPr>
          <p:cNvPr id="14" name="Content Placeholder 13"/>
          <p:cNvSpPr>
            <a:spLocks noGrp="1"/>
          </p:cNvSpPr>
          <p:nvPr>
            <p:ph idx="1"/>
          </p:nvPr>
        </p:nvSpPr>
        <p:spPr>
          <a:xfrm>
            <a:off x="1520576" y="1916832"/>
            <a:ext cx="9829799" cy="4760168"/>
          </a:xfrm>
        </p:spPr>
        <p:txBody>
          <a:bodyPr>
            <a:normAutofit/>
          </a:bodyPr>
          <a:lstStyle/>
          <a:p>
            <a:r>
              <a:rPr lang="en-US" dirty="0"/>
              <a:t>As of June 1</a:t>
            </a:r>
            <a:r>
              <a:rPr lang="en-US" baseline="30000" dirty="0"/>
              <a:t>st</a:t>
            </a:r>
            <a:r>
              <a:rPr lang="en-US" dirty="0"/>
              <a:t>, 2022: 44 councils are missing one audit and astonishingly another 123 councils missing two or more audits</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en-US" dirty="0"/>
              <a:t> </a:t>
            </a:r>
            <a:r>
              <a:rPr kumimoji="0" lang="en-US" sz="2400" b="0" i="0" u="none" strike="noStrike" kern="1200" cap="none" spc="0" normalizeH="0" baseline="0" noProof="0" dirty="0">
                <a:ln>
                  <a:noFill/>
                </a:ln>
                <a:solidFill>
                  <a:srgbClr val="303030"/>
                </a:solidFill>
                <a:effectLst/>
                <a:uLnTx/>
                <a:uFillTx/>
                <a:latin typeface="Cambria"/>
                <a:ea typeface="+mn-ea"/>
                <a:cs typeface="+mn-cs"/>
              </a:rPr>
              <a:t>It is important to keep two consecutive audits on file with Supreme because once a council has 2 or more delinquent audits, both the FS and Treasurer lose their free $5000 bonding from Supreme</a:t>
            </a:r>
            <a:endParaRPr lang="en-US" dirty="0"/>
          </a:p>
          <a:p>
            <a:r>
              <a:rPr lang="en-US" dirty="0"/>
              <a:t>Without bonding protection, the FS and Treasurer would be personally responsible for any monetary loss incident of the council’s money</a:t>
            </a:r>
          </a:p>
          <a:p>
            <a:r>
              <a:rPr lang="en-US" dirty="0"/>
              <a:t>Sec. 130 of the Constitution and Laws states the </a:t>
            </a:r>
            <a:r>
              <a:rPr lang="en-US" b="1" dirty="0"/>
              <a:t>two financial officers are required to be bonded</a:t>
            </a:r>
            <a:r>
              <a:rPr lang="en-US" dirty="0"/>
              <a:t> for their responsibilities to receive monies; </a:t>
            </a:r>
            <a:r>
              <a:rPr lang="en-US" u="sng" dirty="0"/>
              <a:t>Sec. 130 even goes as far and states these two financial officers shall not take office or be installed or receive money until they are qualified with satisfactory bonds!</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Who is responsible and how do we correct this?</a:t>
            </a:r>
          </a:p>
        </p:txBody>
      </p:sp>
      <p:sp>
        <p:nvSpPr>
          <p:cNvPr id="14" name="Content Placeholder 13"/>
          <p:cNvSpPr>
            <a:spLocks noGrp="1"/>
          </p:cNvSpPr>
          <p:nvPr>
            <p:ph idx="1"/>
          </p:nvPr>
        </p:nvSpPr>
        <p:spPr>
          <a:xfrm>
            <a:off x="1522413" y="1844824"/>
            <a:ext cx="9829799" cy="4876800"/>
          </a:xfrm>
        </p:spPr>
        <p:txBody>
          <a:bodyPr>
            <a:normAutofit/>
          </a:bodyPr>
          <a:lstStyle/>
          <a:p>
            <a:r>
              <a:rPr lang="en-US" dirty="0"/>
              <a:t>Sec. 145 of the Constitution and Laws states these financial audits shall be completed by the Trustees (audit the accounts of FS and Treasurer)</a:t>
            </a:r>
          </a:p>
          <a:p>
            <a:r>
              <a:rPr lang="en-US" dirty="0">
                <a:solidFill>
                  <a:srgbClr val="C00000"/>
                </a:solidFill>
              </a:rPr>
              <a:t>The FS or Treasurer cannot audit themselves!</a:t>
            </a:r>
            <a:endParaRPr lang="en-US" dirty="0"/>
          </a:p>
          <a:p>
            <a:r>
              <a:rPr lang="en-US" dirty="0"/>
              <a:t>The Trustees cannot abstain from their responsibility to complete these two semi-annual financial audits; they volunteered for the position</a:t>
            </a:r>
          </a:p>
          <a:p>
            <a:r>
              <a:rPr lang="en-US" dirty="0"/>
              <a:t>All executive officers have an extra duty and responsibility to ensure they comply with the laws and rules of the Order</a:t>
            </a:r>
          </a:p>
          <a:p>
            <a:r>
              <a:rPr lang="en-US" dirty="0"/>
              <a:t>Have the Trustees complete the previous two 1295 audits and submit to Supreme office and the bonding protection will be reinstated for the FS and Treasurer and they’ll be aligned again with the Constitution</a:t>
            </a:r>
          </a:p>
        </p:txBody>
      </p:sp>
    </p:spTree>
    <p:extLst>
      <p:ext uri="{BB962C8B-B14F-4D97-AF65-F5344CB8AC3E}">
        <p14:creationId xmlns:p14="http://schemas.microsoft.com/office/powerpoint/2010/main" val="17239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District Deputies have a discussion with every GK</a:t>
            </a:r>
          </a:p>
        </p:txBody>
      </p:sp>
      <p:sp>
        <p:nvSpPr>
          <p:cNvPr id="4" name="Text Placeholder 3"/>
          <p:cNvSpPr>
            <a:spLocks noGrp="1"/>
          </p:cNvSpPr>
          <p:nvPr>
            <p:ph type="body" idx="1"/>
          </p:nvPr>
        </p:nvSpPr>
        <p:spPr/>
        <p:txBody>
          <a:bodyPr/>
          <a:lstStyle/>
          <a:p>
            <a:pPr marL="457200" indent="-457200" algn="ctr">
              <a:buFont typeface="Wingdings" panose="05000000000000000000" pitchFamily="2" charset="2"/>
              <a:buChar char="Ø"/>
            </a:pPr>
            <a:r>
              <a:rPr lang="en-US" dirty="0"/>
              <a:t>The Star Tracker has this information</a:t>
            </a:r>
          </a:p>
          <a:p>
            <a:pPr marL="457200" indent="-457200" algn="ctr">
              <a:buFont typeface="Wingdings" panose="05000000000000000000" pitchFamily="2" charset="2"/>
              <a:buChar char="Ø"/>
            </a:pPr>
            <a:r>
              <a:rPr lang="en-US" dirty="0"/>
              <a:t>Every DD will be given the delinquent list</a:t>
            </a:r>
          </a:p>
          <a:p>
            <a:pPr marL="457200" indent="-457200" algn="ctr">
              <a:buFont typeface="Wingdings" panose="05000000000000000000" pitchFamily="2" charset="2"/>
              <a:buChar char="Ø"/>
            </a:pPr>
            <a:r>
              <a:rPr lang="en-US" dirty="0"/>
              <a:t>DDs need to help the Trustees</a:t>
            </a:r>
          </a:p>
        </p:txBody>
      </p:sp>
      <p:sp>
        <p:nvSpPr>
          <p:cNvPr id="6" name="Text Placeholder 3">
            <a:extLst>
              <a:ext uri="{FF2B5EF4-FFF2-40B4-BE49-F238E27FC236}">
                <a16:creationId xmlns:a16="http://schemas.microsoft.com/office/drawing/2014/main" id="{10345F37-0360-40B7-AED1-CB9B1A63FA90}"/>
              </a:ext>
            </a:extLst>
          </p:cNvPr>
          <p:cNvSpPr txBox="1">
            <a:spLocks/>
          </p:cNvSpPr>
          <p:nvPr/>
        </p:nvSpPr>
        <p:spPr>
          <a:xfrm>
            <a:off x="1809936" y="723601"/>
            <a:ext cx="8568952" cy="21293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800" kern="1200" cap="none" baseline="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400" kern="1200">
                <a:solidFill>
                  <a:schemeClr val="tx1">
                    <a:tint val="75000"/>
                  </a:schemeClr>
                </a:solidFill>
                <a:latin typeface="+mn-lt"/>
                <a:ea typeface="+mn-ea"/>
                <a:cs typeface="+mn-cs"/>
              </a:defRPr>
            </a:lvl9pPr>
          </a:lstStyle>
          <a:p>
            <a:pPr algn="ctr"/>
            <a:r>
              <a:rPr lang="en-US" dirty="0"/>
              <a:t>Councils delinquent for 2 or more audits,</a:t>
            </a:r>
          </a:p>
          <a:p>
            <a:pPr algn="ctr"/>
            <a:r>
              <a:rPr lang="en-US" dirty="0"/>
              <a:t>every FS and Treasurer are at financial risk and in violation of the Constitution and Laws.</a:t>
            </a:r>
          </a:p>
          <a:p>
            <a:pPr algn="ctr"/>
            <a:r>
              <a:rPr lang="en-US" dirty="0"/>
              <a:t>The Trustees are responsible.</a:t>
            </a:r>
          </a:p>
          <a:p>
            <a:pPr algn="ctr"/>
            <a:r>
              <a:rPr lang="en-US" dirty="0"/>
              <a:t>Our executive officers must be accountable.</a:t>
            </a:r>
          </a:p>
        </p:txBody>
      </p:sp>
    </p:spTree>
    <p:extLst>
      <p:ext uri="{BB962C8B-B14F-4D97-AF65-F5344CB8AC3E}">
        <p14:creationId xmlns:p14="http://schemas.microsoft.com/office/powerpoint/2010/main" val="316013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6301780" cy="3048000"/>
          </a:xfrm>
        </p:spPr>
        <p:txBody>
          <a:bodyPr/>
          <a:lstStyle/>
          <a:p>
            <a:r>
              <a:rPr lang="en-US" dirty="0"/>
              <a:t>State Per Capita</a:t>
            </a:r>
          </a:p>
        </p:txBody>
      </p:sp>
      <p:sp>
        <p:nvSpPr>
          <p:cNvPr id="3" name="Subtitle 2"/>
          <p:cNvSpPr>
            <a:spLocks noGrp="1"/>
          </p:cNvSpPr>
          <p:nvPr>
            <p:ph type="subTitle" idx="1"/>
          </p:nvPr>
        </p:nvSpPr>
        <p:spPr/>
        <p:txBody>
          <a:bodyPr/>
          <a:lstStyle/>
          <a:p>
            <a:pPr algn="ctr"/>
            <a:r>
              <a:rPr lang="en-US" dirty="0"/>
              <a:t>2022</a:t>
            </a:r>
          </a:p>
        </p:txBody>
      </p:sp>
      <p:pic>
        <p:nvPicPr>
          <p:cNvPr id="4" name="Picture 3">
            <a:extLst>
              <a:ext uri="{FF2B5EF4-FFF2-40B4-BE49-F238E27FC236}">
                <a16:creationId xmlns:a16="http://schemas.microsoft.com/office/drawing/2014/main" id="{649C7727-0E30-42D0-9AAD-E1051D62EE46}"/>
              </a:ext>
            </a:extLst>
          </p:cNvPr>
          <p:cNvPicPr>
            <a:picLocks noChangeAspect="1"/>
          </p:cNvPicPr>
          <p:nvPr/>
        </p:nvPicPr>
        <p:blipFill>
          <a:blip r:embed="rId2"/>
          <a:stretch>
            <a:fillRect/>
          </a:stretch>
        </p:blipFill>
        <p:spPr>
          <a:xfrm>
            <a:off x="3630759" y="715477"/>
            <a:ext cx="1725318" cy="1731414"/>
          </a:xfrm>
          <a:prstGeom prst="rect">
            <a:avLst/>
          </a:prstGeom>
        </p:spPr>
      </p:pic>
    </p:spTree>
    <p:extLst>
      <p:ext uri="{BB962C8B-B14F-4D97-AF65-F5344CB8AC3E}">
        <p14:creationId xmlns:p14="http://schemas.microsoft.com/office/powerpoint/2010/main" val="219031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9916" y="548680"/>
            <a:ext cx="9829799" cy="931168"/>
          </a:xfrm>
        </p:spPr>
        <p:txBody>
          <a:bodyPr/>
          <a:lstStyle/>
          <a:p>
            <a:r>
              <a:rPr lang="en-US" dirty="0"/>
              <a:t>Supreme and State Per Capita</a:t>
            </a:r>
          </a:p>
        </p:txBody>
      </p:sp>
      <p:sp>
        <p:nvSpPr>
          <p:cNvPr id="14" name="Content Placeholder 13"/>
          <p:cNvSpPr>
            <a:spLocks noGrp="1"/>
          </p:cNvSpPr>
          <p:nvPr>
            <p:ph idx="1"/>
          </p:nvPr>
        </p:nvSpPr>
        <p:spPr>
          <a:xfrm>
            <a:off x="1360239" y="1844824"/>
            <a:ext cx="10369152" cy="4876800"/>
          </a:xfrm>
        </p:spPr>
        <p:txBody>
          <a:bodyPr>
            <a:normAutofit fontScale="92500" lnSpcReduction="10000"/>
          </a:bodyPr>
          <a:lstStyle/>
          <a:p>
            <a:r>
              <a:rPr lang="en-US" dirty="0"/>
              <a:t>Councils shall not neglect to pay Supreme Council per capita; or they shall be, ipso facto, suspended after 3 months plus 10 days, Sec. 156 (a)</a:t>
            </a:r>
          </a:p>
          <a:p>
            <a:r>
              <a:rPr lang="en-US" u="sng" dirty="0"/>
              <a:t>4 councils are suspended right now. More are expected.</a:t>
            </a:r>
          </a:p>
          <a:p>
            <a:r>
              <a:rPr lang="en-US" dirty="0"/>
              <a:t>If they remain suspended for 3 months, council will be dissolved, and charter forfeited. Sec. 160 (c)</a:t>
            </a:r>
          </a:p>
          <a:p>
            <a:r>
              <a:rPr lang="en-US" dirty="0"/>
              <a:t>Councils shall not neglect to pay State Council per capita or may be suspended or dissolved and its charter forfeited for refusing to pay per capita tax, Sec 157.8 (per capita tax)</a:t>
            </a:r>
          </a:p>
          <a:p>
            <a:r>
              <a:rPr lang="en-US" dirty="0"/>
              <a:t>State indebtedness of councils owing per capita; suspension is not automatic but possible for extreme cases of refusal</a:t>
            </a:r>
          </a:p>
          <a:p>
            <a:r>
              <a:rPr lang="en-US" dirty="0"/>
              <a:t>Councils with indebtedness must understand the outstanding debt is a burden to the State Board to operate properly and a gross unfairness to the rest of the councils in Ontario paying their fair share</a:t>
            </a:r>
          </a:p>
        </p:txBody>
      </p:sp>
    </p:spTree>
    <p:extLst>
      <p:ext uri="{BB962C8B-B14F-4D97-AF65-F5344CB8AC3E}">
        <p14:creationId xmlns:p14="http://schemas.microsoft.com/office/powerpoint/2010/main" val="371738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State Per Capita – Expect it by email.</a:t>
            </a:r>
          </a:p>
        </p:txBody>
      </p:sp>
      <p:sp>
        <p:nvSpPr>
          <p:cNvPr id="14" name="Content Placeholder 13"/>
          <p:cNvSpPr>
            <a:spLocks noGrp="1"/>
          </p:cNvSpPr>
          <p:nvPr>
            <p:ph idx="1"/>
          </p:nvPr>
        </p:nvSpPr>
        <p:spPr>
          <a:xfrm>
            <a:off x="1341885" y="1844824"/>
            <a:ext cx="10513168" cy="4876800"/>
          </a:xfrm>
        </p:spPr>
        <p:txBody>
          <a:bodyPr>
            <a:normAutofit/>
          </a:bodyPr>
          <a:lstStyle/>
          <a:p>
            <a:r>
              <a:rPr lang="en-US" dirty="0"/>
              <a:t>Supreme bills per capita twice per year; January 1 and July 1</a:t>
            </a:r>
          </a:p>
          <a:p>
            <a:r>
              <a:rPr lang="en-US" dirty="0"/>
              <a:t>State bills per capita once per year; January (</a:t>
            </a:r>
            <a:r>
              <a:rPr lang="en-US" dirty="0">
                <a:solidFill>
                  <a:srgbClr val="C00000"/>
                </a:solidFill>
              </a:rPr>
              <a:t>by email</a:t>
            </a:r>
            <a:r>
              <a:rPr lang="en-US" dirty="0"/>
              <a:t>), 2</a:t>
            </a:r>
            <a:r>
              <a:rPr lang="en-US" baseline="30000" dirty="0"/>
              <a:t>nd</a:t>
            </a:r>
            <a:r>
              <a:rPr lang="en-US" dirty="0"/>
              <a:t> notice by mail</a:t>
            </a:r>
          </a:p>
          <a:p>
            <a:r>
              <a:rPr lang="en-US" dirty="0"/>
              <a:t>If the FS &amp; GK do not receive a State per capita bill by January 31</a:t>
            </a:r>
            <a:r>
              <a:rPr lang="en-US" baseline="30000" dirty="0"/>
              <a:t>st</a:t>
            </a:r>
            <a:r>
              <a:rPr lang="en-US" dirty="0"/>
              <a:t>, please inquire with Executive Secretary, Mario Duguay, at the State office by email or phone. Do not ignore an expected annual billing.</a:t>
            </a:r>
          </a:p>
          <a:p>
            <a:r>
              <a:rPr lang="en-US" dirty="0"/>
              <a:t>Contact info: </a:t>
            </a:r>
            <a:r>
              <a:rPr lang="en-US" dirty="0">
                <a:hlinkClick r:id="rId2"/>
              </a:rPr>
              <a:t>stateoffice@ontariokofc.ca</a:t>
            </a:r>
            <a:r>
              <a:rPr lang="en-US" dirty="0"/>
              <a:t> or 1-800-759-0959</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en-US" dirty="0"/>
              <a:t>Pay by cheque or by credit card: </a:t>
            </a:r>
            <a:r>
              <a:rPr kumimoji="0" lang="en-US" b="0" i="0" u="none" strike="noStrike" kern="1200" cap="none" spc="0" normalizeH="0" baseline="0" noProof="0" dirty="0">
                <a:ln>
                  <a:noFill/>
                </a:ln>
                <a:solidFill>
                  <a:srgbClr val="303030"/>
                </a:solidFill>
                <a:effectLst/>
                <a:uLnTx/>
                <a:uFillTx/>
                <a:latin typeface="Cambria"/>
                <a:ea typeface="+mn-ea"/>
                <a:cs typeface="+mn-cs"/>
                <a:hlinkClick r:id="rId3"/>
              </a:rPr>
              <a:t>https://ontariokofc.ca/knights/payments/</a:t>
            </a:r>
            <a:endParaRPr kumimoji="0" lang="en-US" b="0" i="0" u="none" strike="noStrike" kern="1200" cap="none" spc="0" normalizeH="0" baseline="0" noProof="0" dirty="0">
              <a:ln>
                <a:noFill/>
              </a:ln>
              <a:solidFill>
                <a:srgbClr val="303030"/>
              </a:solidFill>
              <a:effectLst/>
              <a:uLnTx/>
              <a:uFillTx/>
              <a:latin typeface="Cambria"/>
              <a:ea typeface="+mn-ea"/>
              <a:cs typeface="+mn-cs"/>
            </a:endParaRP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en-US" b="0" i="0" u="none" strike="noStrike" kern="1200" cap="none" spc="0" normalizeH="0" baseline="0" noProof="0" dirty="0">
                <a:ln>
                  <a:noFill/>
                </a:ln>
                <a:solidFill>
                  <a:srgbClr val="303030"/>
                </a:solidFill>
                <a:effectLst/>
                <a:uLnTx/>
                <a:uFillTx/>
                <a:latin typeface="Cambria"/>
                <a:ea typeface="+mn-ea"/>
                <a:cs typeface="+mn-cs"/>
              </a:rPr>
              <a:t>Councils cannot pay Supreme or State per capita tax with charity funds</a:t>
            </a:r>
            <a:endParaRPr lang="en-US" dirty="0"/>
          </a:p>
          <a:p>
            <a:r>
              <a:rPr lang="en-US" dirty="0"/>
              <a:t>The Squires donation $40/year (2017 resolution #11) can be drawn from the council’s charity account.</a:t>
            </a:r>
          </a:p>
          <a:p>
            <a:endParaRPr lang="en-US" dirty="0"/>
          </a:p>
        </p:txBody>
      </p:sp>
    </p:spTree>
    <p:extLst>
      <p:ext uri="{BB962C8B-B14F-4D97-AF65-F5344CB8AC3E}">
        <p14:creationId xmlns:p14="http://schemas.microsoft.com/office/powerpoint/2010/main" val="284194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34481" y="260648"/>
            <a:ext cx="9829799" cy="1219200"/>
          </a:xfrm>
        </p:spPr>
        <p:txBody>
          <a:bodyPr/>
          <a:lstStyle/>
          <a:p>
            <a:r>
              <a:rPr lang="en-US" dirty="0"/>
              <a:t>FS financial concerns</a:t>
            </a:r>
          </a:p>
        </p:txBody>
      </p:sp>
      <p:sp>
        <p:nvSpPr>
          <p:cNvPr id="14" name="Content Placeholder 13"/>
          <p:cNvSpPr>
            <a:spLocks noGrp="1"/>
          </p:cNvSpPr>
          <p:nvPr>
            <p:ph idx="1"/>
          </p:nvPr>
        </p:nvSpPr>
        <p:spPr>
          <a:xfrm>
            <a:off x="1534480" y="1844824"/>
            <a:ext cx="9829799" cy="5121424"/>
          </a:xfrm>
        </p:spPr>
        <p:txBody>
          <a:bodyPr>
            <a:normAutofit lnSpcReduction="10000"/>
          </a:bodyPr>
          <a:lstStyle/>
          <a:p>
            <a:r>
              <a:rPr lang="en-US" dirty="0"/>
              <a:t>Financial Secretaries are not supposed to charge Honorary members full dues rather only charge them equal to the Supreme and State per capita and nothing more for the council general fund charges, Sec. 118 (c)</a:t>
            </a:r>
          </a:p>
          <a:p>
            <a:r>
              <a:rPr lang="en-US" dirty="0"/>
              <a:t>In 2022 that equaled $18.99 + $6.50 for a total of $25.49 Note: FSs need to adjust yearly if required (they can charge them less but not more)</a:t>
            </a:r>
          </a:p>
          <a:p>
            <a:endParaRPr lang="en-US" dirty="0"/>
          </a:p>
          <a:p>
            <a:r>
              <a:rPr lang="en-US" dirty="0"/>
              <a:t>Financial Secretaries do not have access to any bank account, strictly for the Treasurer and Grand Knight, therefore the FS cannot have signing authority for cheques. DD’s need to verify and correct if found.</a:t>
            </a:r>
          </a:p>
          <a:p>
            <a:endParaRPr lang="en-US" dirty="0"/>
          </a:p>
          <a:p>
            <a:r>
              <a:rPr lang="en-US" dirty="0"/>
              <a:t>Financial Secretaries cannot bypass the Treasurer and he cannot deposit money into any of the Council’s bank accounts.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613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652</TotalTime>
  <Words>980</Words>
  <Application>Microsoft Office PowerPoint</Application>
  <PresentationFormat>Custom</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Cambria</vt:lpstr>
      <vt:lpstr>Wingdings</vt:lpstr>
      <vt:lpstr>Currency Symbols 16x9</vt:lpstr>
      <vt:lpstr>Semi-annual Financial Audits</vt:lpstr>
      <vt:lpstr>Semi-annual audits is an extremely important requirement that is overlooked by far too many councils in Ontario for far too long</vt:lpstr>
      <vt:lpstr>How big a problem is it and why is it important?</vt:lpstr>
      <vt:lpstr>Who is responsible and how do we correct this?</vt:lpstr>
      <vt:lpstr>District Deputies have a discussion with every GK</vt:lpstr>
      <vt:lpstr>State Per Capita</vt:lpstr>
      <vt:lpstr>Supreme and State Per Capita</vt:lpstr>
      <vt:lpstr>State Per Capita – Expect it by email.</vt:lpstr>
      <vt:lpstr>FS financial concerns</vt:lpstr>
      <vt:lpstr>Other financial matters</vt:lpstr>
      <vt:lpstr>District Deputies have a discussion with every GK</vt:lpstr>
      <vt:lpstr>David Gelinas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Semi-annual Financial Audits</dc:title>
  <dc:creator>David Gelinas</dc:creator>
  <cp:lastModifiedBy>David Gelinas</cp:lastModifiedBy>
  <cp:revision>44</cp:revision>
  <dcterms:created xsi:type="dcterms:W3CDTF">2021-11-24T04:06:51Z</dcterms:created>
  <dcterms:modified xsi:type="dcterms:W3CDTF">2022-06-21T03:03:05Z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