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sldIdLst>
    <p:sldId id="256" r:id="rId2"/>
    <p:sldId id="269" r:id="rId3"/>
    <p:sldId id="278" r:id="rId4"/>
    <p:sldId id="279" r:id="rId5"/>
    <p:sldId id="280" r:id="rId6"/>
    <p:sldId id="277" r:id="rId7"/>
    <p:sldId id="286" r:id="rId8"/>
    <p:sldId id="271" r:id="rId9"/>
    <p:sldId id="281" r:id="rId10"/>
    <p:sldId id="284" r:id="rId1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2033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605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49633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2134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36932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9300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628377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5301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9687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525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7/3/2022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782505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8469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3082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3809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7/3/2022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971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869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7/3/2022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765046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BF955-2169-4E50-A7EC-11DD3A1C9E49}"/>
              </a:ext>
            </a:extLst>
          </p:cNvPr>
          <p:cNvSpPr>
            <a:spLocks noGrp="1"/>
          </p:cNvSpPr>
          <p:nvPr>
            <p:ph type="ctrTitle"/>
          </p:nvPr>
        </p:nvSpPr>
        <p:spPr>
          <a:xfrm>
            <a:off x="1507067" y="1640541"/>
            <a:ext cx="7766936" cy="1788459"/>
          </a:xfrm>
        </p:spPr>
        <p:txBody>
          <a:bodyPr/>
          <a:lstStyle/>
          <a:p>
            <a:pPr algn="l"/>
            <a:r>
              <a:rPr lang="en-CA" sz="3200" i="1" dirty="0"/>
              <a:t>Faith in Action </a:t>
            </a:r>
            <a:br>
              <a:rPr lang="en-CA" sz="3200" dirty="0"/>
            </a:br>
            <a:r>
              <a:rPr lang="en-CA" sz="3200" dirty="0"/>
              <a:t>Family Programs Presentation</a:t>
            </a:r>
            <a:br>
              <a:rPr lang="en-CA" sz="3200" dirty="0"/>
            </a:br>
            <a:endParaRPr lang="en-CA" sz="3200" dirty="0"/>
          </a:p>
        </p:txBody>
      </p:sp>
      <p:sp>
        <p:nvSpPr>
          <p:cNvPr id="3" name="Subtitle 2">
            <a:extLst>
              <a:ext uri="{FF2B5EF4-FFF2-40B4-BE49-F238E27FC236}">
                <a16:creationId xmlns:a16="http://schemas.microsoft.com/office/drawing/2014/main" id="{C34E786E-871C-43ED-A392-B3B82E9A09A8}"/>
              </a:ext>
            </a:extLst>
          </p:cNvPr>
          <p:cNvSpPr>
            <a:spLocks noGrp="1"/>
          </p:cNvSpPr>
          <p:nvPr>
            <p:ph type="subTitle" idx="1"/>
          </p:nvPr>
        </p:nvSpPr>
        <p:spPr/>
        <p:txBody>
          <a:bodyPr>
            <a:noAutofit/>
          </a:bodyPr>
          <a:lstStyle/>
          <a:p>
            <a:r>
              <a:rPr lang="en-CA" sz="2200" dirty="0">
                <a:solidFill>
                  <a:schemeClr val="tx1"/>
                </a:solidFill>
              </a:rPr>
              <a:t>July 2022</a:t>
            </a:r>
          </a:p>
          <a:p>
            <a:r>
              <a:rPr lang="en-CA" sz="2400" dirty="0">
                <a:solidFill>
                  <a:schemeClr val="tx1"/>
                </a:solidFill>
              </a:rPr>
              <a:t>Bro. Bryan Noble PGK FDD</a:t>
            </a:r>
          </a:p>
          <a:p>
            <a:r>
              <a:rPr lang="en-CA" sz="2400" dirty="0">
                <a:solidFill>
                  <a:schemeClr val="tx1"/>
                </a:solidFill>
              </a:rPr>
              <a:t>ON State – Family Director</a:t>
            </a:r>
          </a:p>
        </p:txBody>
      </p:sp>
    </p:spTree>
    <p:extLst>
      <p:ext uri="{BB962C8B-B14F-4D97-AF65-F5344CB8AC3E}">
        <p14:creationId xmlns:p14="http://schemas.microsoft.com/office/powerpoint/2010/main" val="3820782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1E105-B3ED-4476-9AFD-77FADF08A8FD}"/>
              </a:ext>
            </a:extLst>
          </p:cNvPr>
          <p:cNvSpPr>
            <a:spLocks noGrp="1"/>
          </p:cNvSpPr>
          <p:nvPr>
            <p:ph type="title"/>
          </p:nvPr>
        </p:nvSpPr>
        <p:spPr>
          <a:xfrm rot="10800000" flipV="1">
            <a:off x="677334" y="290455"/>
            <a:ext cx="8596668" cy="957431"/>
          </a:xfrm>
        </p:spPr>
        <p:txBody>
          <a:bodyPr/>
          <a:lstStyle/>
          <a:p>
            <a:r>
              <a:rPr lang="en-US" b="1" u="sng" dirty="0"/>
              <a:t>Family Week</a:t>
            </a:r>
            <a:endParaRPr lang="en-US" dirty="0"/>
          </a:p>
        </p:txBody>
      </p:sp>
      <p:sp>
        <p:nvSpPr>
          <p:cNvPr id="3" name="Content Placeholder 2">
            <a:extLst>
              <a:ext uri="{FF2B5EF4-FFF2-40B4-BE49-F238E27FC236}">
                <a16:creationId xmlns:a16="http://schemas.microsoft.com/office/drawing/2014/main" id="{B1741F18-0A9C-4BA7-A39C-2488F115DB79}"/>
              </a:ext>
            </a:extLst>
          </p:cNvPr>
          <p:cNvSpPr>
            <a:spLocks noGrp="1"/>
          </p:cNvSpPr>
          <p:nvPr>
            <p:ph idx="1"/>
          </p:nvPr>
        </p:nvSpPr>
        <p:spPr>
          <a:xfrm>
            <a:off x="677334" y="1247888"/>
            <a:ext cx="9183842" cy="5233594"/>
          </a:xfrm>
        </p:spPr>
        <p:txBody>
          <a:bodyPr/>
          <a:lstStyle/>
          <a:p>
            <a:pPr marL="0" indent="0">
              <a:buNone/>
            </a:pPr>
            <a:r>
              <a:rPr lang="en-US" dirty="0"/>
              <a:t>Councils will dedicate a special week of the year to recognize the vital importance of 	families as the foundation of our domestic church and to promote Catholic family 	values.</a:t>
            </a:r>
          </a:p>
          <a:p>
            <a:pPr marL="0" indent="0">
              <a:buNone/>
            </a:pPr>
            <a:r>
              <a:rPr lang="en-US" dirty="0"/>
              <a:t>Can be any week of the year</a:t>
            </a:r>
          </a:p>
          <a:p>
            <a:pPr marL="0" indent="0">
              <a:buNone/>
            </a:pPr>
            <a:r>
              <a:rPr lang="en-US" dirty="0"/>
              <a:t>Family Week could include;</a:t>
            </a:r>
          </a:p>
          <a:p>
            <a:r>
              <a:rPr lang="en-US" dirty="0"/>
              <a:t>Food drive</a:t>
            </a:r>
          </a:p>
          <a:p>
            <a:r>
              <a:rPr lang="en-US" dirty="0"/>
              <a:t>Family Prayer Night/Council Social – announcement of Family of the Year/Knight of the Year winners</a:t>
            </a:r>
          </a:p>
          <a:p>
            <a:r>
              <a:rPr lang="en-US" dirty="0"/>
              <a:t>Family Fully Alive booklet distribution</a:t>
            </a:r>
          </a:p>
          <a:p>
            <a:r>
              <a:rPr lang="en-US" dirty="0"/>
              <a:t>Keep Christ in Christmas activities</a:t>
            </a:r>
          </a:p>
          <a:p>
            <a:r>
              <a:rPr lang="en-US" dirty="0"/>
              <a:t>Consecration to the Holy Family</a:t>
            </a:r>
          </a:p>
        </p:txBody>
      </p:sp>
    </p:spTree>
    <p:extLst>
      <p:ext uri="{BB962C8B-B14F-4D97-AF65-F5344CB8AC3E}">
        <p14:creationId xmlns:p14="http://schemas.microsoft.com/office/powerpoint/2010/main" val="3705412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4E080-FD3E-4BFF-9442-E80DACE49FBC}"/>
              </a:ext>
            </a:extLst>
          </p:cNvPr>
          <p:cNvSpPr>
            <a:spLocks noGrp="1"/>
          </p:cNvSpPr>
          <p:nvPr>
            <p:ph type="title"/>
          </p:nvPr>
        </p:nvSpPr>
        <p:spPr>
          <a:xfrm>
            <a:off x="677334" y="609600"/>
            <a:ext cx="8596668" cy="1515036"/>
          </a:xfrm>
        </p:spPr>
        <p:txBody>
          <a:bodyPr>
            <a:normAutofit fontScale="90000"/>
          </a:bodyPr>
          <a:lstStyle/>
          <a:p>
            <a:r>
              <a:rPr lang="en-US" b="1" u="sng" dirty="0"/>
              <a:t>Family of the Month/Year</a:t>
            </a:r>
            <a:br>
              <a:rPr lang="en-US" b="1" u="sng" dirty="0"/>
            </a:br>
            <a:r>
              <a:rPr lang="en-US" sz="2800" dirty="0"/>
              <a:t>Featured Program</a:t>
            </a:r>
            <a:br>
              <a:rPr lang="en-US" sz="2800" dirty="0"/>
            </a:br>
            <a:br>
              <a:rPr lang="en-US" b="1" u="sng" dirty="0"/>
            </a:br>
            <a:br>
              <a:rPr lang="en-US" dirty="0"/>
            </a:br>
            <a:endParaRPr lang="en-US" dirty="0"/>
          </a:p>
        </p:txBody>
      </p:sp>
      <p:sp>
        <p:nvSpPr>
          <p:cNvPr id="3" name="Content Placeholder 2">
            <a:extLst>
              <a:ext uri="{FF2B5EF4-FFF2-40B4-BE49-F238E27FC236}">
                <a16:creationId xmlns:a16="http://schemas.microsoft.com/office/drawing/2014/main" id="{BE98E1BE-F4B6-44A4-B57C-12A7E9FA01E6}"/>
              </a:ext>
            </a:extLst>
          </p:cNvPr>
          <p:cNvSpPr>
            <a:spLocks noGrp="1"/>
          </p:cNvSpPr>
          <p:nvPr>
            <p:ph idx="1"/>
          </p:nvPr>
        </p:nvSpPr>
        <p:spPr>
          <a:xfrm>
            <a:off x="677333" y="2052918"/>
            <a:ext cx="9013513" cy="4473387"/>
          </a:xfrm>
        </p:spPr>
        <p:txBody>
          <a:bodyPr>
            <a:normAutofit/>
          </a:bodyPr>
          <a:lstStyle/>
          <a:p>
            <a:endParaRPr lang="en-US" b="1" dirty="0"/>
          </a:p>
          <a:p>
            <a:pPr marL="0" indent="0">
              <a:buNone/>
            </a:pPr>
            <a:r>
              <a:rPr lang="en-US" dirty="0"/>
              <a:t>Family of the Month - council selects one parish family that models Christian family 	values and visibly lives them every day</a:t>
            </a:r>
          </a:p>
          <a:p>
            <a:pPr marL="0" indent="0">
              <a:buNone/>
            </a:pPr>
            <a:r>
              <a:rPr lang="en-US" dirty="0"/>
              <a:t>Report activity using the </a:t>
            </a:r>
            <a:r>
              <a:rPr lang="en-US" b="1" dirty="0"/>
              <a:t>Fraternal Programs Report Form (#10784)</a:t>
            </a:r>
            <a:endParaRPr lang="en-US" dirty="0"/>
          </a:p>
          <a:p>
            <a:pPr marL="0" indent="0">
              <a:buNone/>
            </a:pPr>
            <a:r>
              <a:rPr lang="en-US" dirty="0"/>
              <a:t>Family of the Year - Once a year, each participating council also selects one of the 	previous Family of the Month winners to represent the council/parish as their 	entry in the State Family of the Year contest.</a:t>
            </a:r>
          </a:p>
          <a:p>
            <a:pPr marL="0" indent="0">
              <a:buNone/>
            </a:pPr>
            <a:r>
              <a:rPr lang="en-US" dirty="0"/>
              <a:t>Winner announced at the 2023 State Convention</a:t>
            </a:r>
          </a:p>
          <a:p>
            <a:pPr marL="0" indent="0">
              <a:buNone/>
            </a:pPr>
            <a:r>
              <a:rPr lang="en-US" dirty="0"/>
              <a:t>Winner submitted to Supreme for the International Family of the Year competition</a:t>
            </a:r>
          </a:p>
          <a:p>
            <a:pPr marL="0" indent="0">
              <a:buNone/>
            </a:pPr>
            <a:endParaRPr lang="en-US" dirty="0"/>
          </a:p>
          <a:p>
            <a:pPr marL="0" indent="0">
              <a:buNone/>
            </a:pPr>
            <a:r>
              <a:rPr lang="en-US" dirty="0"/>
              <a:t>Submit entries using the </a:t>
            </a:r>
            <a:r>
              <a:rPr lang="en-US" b="1" dirty="0"/>
              <a:t>Family of the Year Entry Form (#10680)</a:t>
            </a:r>
          </a:p>
        </p:txBody>
      </p:sp>
    </p:spTree>
    <p:extLst>
      <p:ext uri="{BB962C8B-B14F-4D97-AF65-F5344CB8AC3E}">
        <p14:creationId xmlns:p14="http://schemas.microsoft.com/office/powerpoint/2010/main" val="4130782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7A29C-F69F-4EA4-A833-54CA8ECB69A9}"/>
              </a:ext>
            </a:extLst>
          </p:cNvPr>
          <p:cNvSpPr>
            <a:spLocks noGrp="1"/>
          </p:cNvSpPr>
          <p:nvPr>
            <p:ph type="title"/>
          </p:nvPr>
        </p:nvSpPr>
        <p:spPr>
          <a:xfrm>
            <a:off x="677334" y="609600"/>
            <a:ext cx="8596668" cy="1174376"/>
          </a:xfrm>
        </p:spPr>
        <p:txBody>
          <a:bodyPr>
            <a:normAutofit fontScale="90000"/>
          </a:bodyPr>
          <a:lstStyle/>
          <a:p>
            <a:r>
              <a:rPr lang="en-US" b="1" u="sng" dirty="0"/>
              <a:t>Food For Families</a:t>
            </a:r>
            <a:br>
              <a:rPr lang="en-US" b="1" u="sng" dirty="0"/>
            </a:br>
            <a:r>
              <a:rPr lang="en-US" sz="2800" dirty="0"/>
              <a:t>Featured Program</a:t>
            </a:r>
            <a:br>
              <a:rPr lang="en-US" sz="2800" dirty="0"/>
            </a:br>
            <a:endParaRPr lang="en-US" sz="2800" b="1" u="sng" dirty="0"/>
          </a:p>
        </p:txBody>
      </p:sp>
      <p:sp>
        <p:nvSpPr>
          <p:cNvPr id="3" name="Content Placeholder 2">
            <a:extLst>
              <a:ext uri="{FF2B5EF4-FFF2-40B4-BE49-F238E27FC236}">
                <a16:creationId xmlns:a16="http://schemas.microsoft.com/office/drawing/2014/main" id="{646ACD23-C6A6-4423-9CFE-BAC887F19FA6}"/>
              </a:ext>
            </a:extLst>
          </p:cNvPr>
          <p:cNvSpPr>
            <a:spLocks noGrp="1"/>
          </p:cNvSpPr>
          <p:nvPr>
            <p:ph idx="1"/>
          </p:nvPr>
        </p:nvSpPr>
        <p:spPr>
          <a:xfrm>
            <a:off x="677333" y="1783976"/>
            <a:ext cx="9363137" cy="4651833"/>
          </a:xfrm>
        </p:spPr>
        <p:txBody>
          <a:bodyPr/>
          <a:lstStyle/>
          <a:p>
            <a:pPr marL="0" indent="0">
              <a:buNone/>
            </a:pPr>
            <a:r>
              <a:rPr lang="en-US" dirty="0"/>
              <a:t>For every $500 or 1,000 pounds of food donated, Supreme Council will refund $100.00 to 	the council – up to a maximum of $500 per council per fraternal year.</a:t>
            </a:r>
          </a:p>
          <a:p>
            <a:pPr marL="0" indent="0">
              <a:buNone/>
            </a:pPr>
            <a:r>
              <a:rPr lang="en-US" b="1" dirty="0"/>
              <a:t>Featured Program Requirement </a:t>
            </a:r>
            <a:r>
              <a:rPr lang="en-US" dirty="0"/>
              <a:t>– one of the above &amp; contribute a minimum of 100 	total man-hours in preparation/distribution/serving of meals. </a:t>
            </a:r>
          </a:p>
          <a:p>
            <a:pPr marL="0" indent="0">
              <a:buNone/>
            </a:pPr>
            <a:r>
              <a:rPr lang="en-US" dirty="0"/>
              <a:t>Report activity and apply for the refund using the </a:t>
            </a:r>
            <a:r>
              <a:rPr lang="en-US" b="1" dirty="0"/>
              <a:t>Food for Families Refund Application 	(#10057).</a:t>
            </a:r>
          </a:p>
          <a:p>
            <a:pPr marL="0" indent="0">
              <a:buNone/>
            </a:pPr>
            <a:r>
              <a:rPr lang="en-US" dirty="0"/>
              <a:t>Collection ideas;</a:t>
            </a:r>
          </a:p>
          <a:p>
            <a:r>
              <a:rPr lang="en-US" dirty="0"/>
              <a:t>Year-round collection in the church foyer</a:t>
            </a:r>
          </a:p>
          <a:p>
            <a:r>
              <a:rPr lang="en-US" dirty="0"/>
              <a:t>Drive through food drive &amp; loose change collection</a:t>
            </a:r>
          </a:p>
          <a:p>
            <a:r>
              <a:rPr lang="en-US" dirty="0"/>
              <a:t>Parish food drives before Thanksgiving, Christmas, Easter</a:t>
            </a:r>
          </a:p>
        </p:txBody>
      </p:sp>
    </p:spTree>
    <p:extLst>
      <p:ext uri="{BB962C8B-B14F-4D97-AF65-F5344CB8AC3E}">
        <p14:creationId xmlns:p14="http://schemas.microsoft.com/office/powerpoint/2010/main" val="2337723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BF29F-0067-4672-87A7-5776BD402846}"/>
              </a:ext>
            </a:extLst>
          </p:cNvPr>
          <p:cNvSpPr>
            <a:spLocks noGrp="1"/>
          </p:cNvSpPr>
          <p:nvPr>
            <p:ph type="title"/>
          </p:nvPr>
        </p:nvSpPr>
        <p:spPr>
          <a:xfrm>
            <a:off x="677334" y="609600"/>
            <a:ext cx="8596668" cy="1667436"/>
          </a:xfrm>
        </p:spPr>
        <p:txBody>
          <a:bodyPr>
            <a:normAutofit/>
          </a:bodyPr>
          <a:lstStyle/>
          <a:p>
            <a:r>
              <a:rPr lang="en-US" b="1" u="sng" dirty="0"/>
              <a:t>Family Prayer Night</a:t>
            </a:r>
            <a:br>
              <a:rPr lang="en-US" b="1" u="sng" dirty="0"/>
            </a:br>
            <a:r>
              <a:rPr lang="en-US" sz="2800" dirty="0"/>
              <a:t>Featured Program</a:t>
            </a:r>
            <a:br>
              <a:rPr lang="en-US" sz="2800" dirty="0"/>
            </a:br>
            <a:endParaRPr lang="en-US" sz="2800" dirty="0"/>
          </a:p>
        </p:txBody>
      </p:sp>
      <p:sp>
        <p:nvSpPr>
          <p:cNvPr id="3" name="Content Placeholder 2">
            <a:extLst>
              <a:ext uri="{FF2B5EF4-FFF2-40B4-BE49-F238E27FC236}">
                <a16:creationId xmlns:a16="http://schemas.microsoft.com/office/drawing/2014/main" id="{28F9C91C-7038-471A-8227-A5A98261C045}"/>
              </a:ext>
            </a:extLst>
          </p:cNvPr>
          <p:cNvSpPr>
            <a:spLocks noGrp="1"/>
          </p:cNvSpPr>
          <p:nvPr>
            <p:ph idx="1"/>
          </p:nvPr>
        </p:nvSpPr>
        <p:spPr>
          <a:xfrm>
            <a:off x="677334" y="1837766"/>
            <a:ext cx="9345208" cy="4840940"/>
          </a:xfrm>
        </p:spPr>
        <p:txBody>
          <a:bodyPr>
            <a:normAutofit/>
          </a:bodyPr>
          <a:lstStyle/>
          <a:p>
            <a:pPr marL="0" indent="0">
              <a:buNone/>
            </a:pPr>
            <a:r>
              <a:rPr lang="en-US" dirty="0"/>
              <a:t>Family Prayer Night is an opportunity for children to be exposed to ‘regular people living 	their faith in a casual setting’. </a:t>
            </a:r>
          </a:p>
          <a:p>
            <a:pPr marL="0" indent="0">
              <a:buNone/>
            </a:pPr>
            <a:r>
              <a:rPr lang="en-US" dirty="0"/>
              <a:t>Families of council members, as well as other Catholic families within the parish and 	community, that gather for prayer, dinner/games, and fellowship, are participating 	in a ‘Family Prayer Night’.</a:t>
            </a:r>
          </a:p>
          <a:p>
            <a:pPr marL="0" indent="0">
              <a:buNone/>
            </a:pPr>
            <a:r>
              <a:rPr lang="en-US" b="1" dirty="0"/>
              <a:t>Featured Program Requirements</a:t>
            </a:r>
            <a:r>
              <a:rPr lang="en-US" dirty="0"/>
              <a:t>; organize a minimum of four Family Prayer Nights, 	one for each quarter of the year.</a:t>
            </a:r>
          </a:p>
          <a:p>
            <a:pPr marL="0" indent="0">
              <a:buNone/>
            </a:pPr>
            <a:r>
              <a:rPr lang="en-US" dirty="0"/>
              <a:t>Any family oriented, social gathering, that is begun &amp; concluded with a prayer, qualifies 	as a ‘Family Prayer Night’.</a:t>
            </a:r>
          </a:p>
        </p:txBody>
      </p:sp>
    </p:spTree>
    <p:extLst>
      <p:ext uri="{BB962C8B-B14F-4D97-AF65-F5344CB8AC3E}">
        <p14:creationId xmlns:p14="http://schemas.microsoft.com/office/powerpoint/2010/main" val="1678831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AEF3C-327D-484D-BA13-0D9D0BD6F7AC}"/>
              </a:ext>
            </a:extLst>
          </p:cNvPr>
          <p:cNvSpPr>
            <a:spLocks noGrp="1"/>
          </p:cNvSpPr>
          <p:nvPr>
            <p:ph type="title"/>
          </p:nvPr>
        </p:nvSpPr>
        <p:spPr>
          <a:xfrm>
            <a:off x="677334" y="609600"/>
            <a:ext cx="8596668" cy="1237129"/>
          </a:xfrm>
        </p:spPr>
        <p:txBody>
          <a:bodyPr/>
          <a:lstStyle/>
          <a:p>
            <a:r>
              <a:rPr lang="en-US" b="1" u="sng" dirty="0"/>
              <a:t>Family Fully Alive</a:t>
            </a:r>
            <a:br>
              <a:rPr lang="en-US" b="1" u="sng" dirty="0"/>
            </a:br>
            <a:r>
              <a:rPr lang="en-US" sz="2800" dirty="0"/>
              <a:t>Featured Program</a:t>
            </a:r>
          </a:p>
        </p:txBody>
      </p:sp>
      <p:sp>
        <p:nvSpPr>
          <p:cNvPr id="3" name="Content Placeholder 2">
            <a:extLst>
              <a:ext uri="{FF2B5EF4-FFF2-40B4-BE49-F238E27FC236}">
                <a16:creationId xmlns:a16="http://schemas.microsoft.com/office/drawing/2014/main" id="{F0367305-C49B-4512-805B-63A9467278E1}"/>
              </a:ext>
            </a:extLst>
          </p:cNvPr>
          <p:cNvSpPr>
            <a:spLocks noGrp="1"/>
          </p:cNvSpPr>
          <p:nvPr>
            <p:ph idx="1"/>
          </p:nvPr>
        </p:nvSpPr>
        <p:spPr>
          <a:xfrm>
            <a:off x="677333" y="1757082"/>
            <a:ext cx="9210737" cy="4796118"/>
          </a:xfrm>
        </p:spPr>
        <p:txBody>
          <a:bodyPr/>
          <a:lstStyle/>
          <a:p>
            <a:pPr marL="0" indent="0">
              <a:buNone/>
            </a:pPr>
            <a:r>
              <a:rPr lang="en-US" dirty="0"/>
              <a:t>The Family Fully Alive monthly devotions are a way for councils to support the growth 	of holy and loving families in the Church. </a:t>
            </a:r>
          </a:p>
          <a:p>
            <a:pPr marL="0" indent="0">
              <a:buNone/>
            </a:pPr>
            <a:r>
              <a:rPr lang="en-US" dirty="0"/>
              <a:t>The program provides monthly themes, scripture verses and activities. Through prayer 	and reflection, each family has the opportunity to grow in holiness together. </a:t>
            </a:r>
          </a:p>
          <a:p>
            <a:pPr marL="0" indent="0">
              <a:buNone/>
            </a:pPr>
            <a:r>
              <a:rPr lang="en-US" dirty="0"/>
              <a:t>This is a flexible program that can be started at any time of the year and continues 	year-round.</a:t>
            </a:r>
          </a:p>
          <a:p>
            <a:pPr marL="0" indent="0">
              <a:buNone/>
            </a:pPr>
            <a:endParaRPr lang="en-US" dirty="0"/>
          </a:p>
          <a:p>
            <a:pPr marL="0" indent="0">
              <a:buNone/>
            </a:pPr>
            <a:r>
              <a:rPr lang="en-US" b="1" dirty="0"/>
              <a:t>Featured Program Requirements </a:t>
            </a:r>
            <a:r>
              <a:rPr lang="en-US" dirty="0"/>
              <a:t>- distribute and actively promote the use of the 	</a:t>
            </a:r>
            <a:r>
              <a:rPr lang="en-US" b="1" dirty="0"/>
              <a:t>Family Fully Alive Booklets (#10162). </a:t>
            </a:r>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38261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1F6D3-C5B4-4D19-8791-A0383CE31DAD}"/>
              </a:ext>
            </a:extLst>
          </p:cNvPr>
          <p:cNvSpPr>
            <a:spLocks noGrp="1"/>
          </p:cNvSpPr>
          <p:nvPr>
            <p:ph type="title"/>
          </p:nvPr>
        </p:nvSpPr>
        <p:spPr>
          <a:xfrm>
            <a:off x="677334" y="609601"/>
            <a:ext cx="8596668" cy="869576"/>
          </a:xfrm>
        </p:spPr>
        <p:txBody>
          <a:bodyPr/>
          <a:lstStyle/>
          <a:p>
            <a:r>
              <a:rPr lang="en-US" b="1" u="sng" dirty="0"/>
              <a:t>Keep Christ in Christmas</a:t>
            </a:r>
            <a:endParaRPr lang="en-US" dirty="0"/>
          </a:p>
        </p:txBody>
      </p:sp>
      <p:sp>
        <p:nvSpPr>
          <p:cNvPr id="5" name="Content Placeholder 4">
            <a:extLst>
              <a:ext uri="{FF2B5EF4-FFF2-40B4-BE49-F238E27FC236}">
                <a16:creationId xmlns:a16="http://schemas.microsoft.com/office/drawing/2014/main" id="{0039286E-F125-4E56-A529-051A59071066}"/>
              </a:ext>
            </a:extLst>
          </p:cNvPr>
          <p:cNvSpPr>
            <a:spLocks noGrp="1"/>
          </p:cNvSpPr>
          <p:nvPr>
            <p:ph idx="1"/>
          </p:nvPr>
        </p:nvSpPr>
        <p:spPr>
          <a:xfrm>
            <a:off x="677334" y="1479177"/>
            <a:ext cx="9174878" cy="4562185"/>
          </a:xfrm>
        </p:spPr>
        <p:txBody>
          <a:bodyPr>
            <a:normAutofit/>
          </a:bodyPr>
          <a:lstStyle/>
          <a:p>
            <a:pPr marL="0" indent="0">
              <a:buNone/>
            </a:pPr>
            <a:r>
              <a:rPr lang="en-US" b="1" dirty="0"/>
              <a:t>ANY</a:t>
            </a:r>
            <a:r>
              <a:rPr lang="en-US" dirty="0"/>
              <a:t> activity that involves Christ &amp; Christmas in their proper context</a:t>
            </a:r>
          </a:p>
          <a:p>
            <a:r>
              <a:rPr lang="en-US" dirty="0"/>
              <a:t>Journey to the Inn</a:t>
            </a:r>
          </a:p>
          <a:p>
            <a:r>
              <a:rPr lang="en-US" dirty="0"/>
              <a:t>Light Up for Christ</a:t>
            </a:r>
          </a:p>
          <a:p>
            <a:r>
              <a:rPr lang="en-US" dirty="0"/>
              <a:t>Crèche or Advent Wreath Blessing</a:t>
            </a:r>
          </a:p>
          <a:p>
            <a:r>
              <a:rPr lang="en-US" dirty="0"/>
              <a:t>Christmas Poster Contest</a:t>
            </a:r>
          </a:p>
          <a:p>
            <a:pPr marL="0" indent="0">
              <a:buNone/>
            </a:pPr>
            <a:r>
              <a:rPr lang="en-US" dirty="0"/>
              <a:t>These activities are centered on the example of the Holy Family and the Nativity of 	Our Lord </a:t>
            </a:r>
          </a:p>
          <a:p>
            <a:pPr marL="0" indent="0">
              <a:buNone/>
            </a:pPr>
            <a:r>
              <a:rPr lang="en-US" dirty="0"/>
              <a:t>Activities include whatever efforts best suit the parish and community of a particular 	council and do not need to originate from the Supreme Council. </a:t>
            </a:r>
          </a:p>
          <a:p>
            <a:pPr marL="0" indent="0">
              <a:buNone/>
            </a:pPr>
            <a:r>
              <a:rPr lang="en-US" b="1" dirty="0"/>
              <a:t>Christmas Poster Contest Competition</a:t>
            </a:r>
          </a:p>
          <a:p>
            <a:pPr marL="0" indent="0">
              <a:buNone/>
            </a:pPr>
            <a:r>
              <a:rPr lang="en-US" dirty="0"/>
              <a:t>District Judging (January 2022) </a:t>
            </a:r>
          </a:p>
          <a:p>
            <a:pPr marL="0" indent="0">
              <a:buNone/>
            </a:pPr>
            <a:r>
              <a:rPr lang="en-US" dirty="0"/>
              <a:t>Submit District winners to the ON State Office by February 1</a:t>
            </a:r>
            <a:r>
              <a:rPr lang="en-US" baseline="30000" dirty="0"/>
              <a:t>st</a:t>
            </a:r>
            <a:r>
              <a:rPr lang="en-US" dirty="0"/>
              <a:t> 2022</a:t>
            </a:r>
          </a:p>
        </p:txBody>
      </p:sp>
    </p:spTree>
    <p:extLst>
      <p:ext uri="{BB962C8B-B14F-4D97-AF65-F5344CB8AC3E}">
        <p14:creationId xmlns:p14="http://schemas.microsoft.com/office/powerpoint/2010/main" val="3565557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66536-8BEB-5E8F-0032-1205D4E557E5}"/>
              </a:ext>
            </a:extLst>
          </p:cNvPr>
          <p:cNvSpPr>
            <a:spLocks noGrp="1"/>
          </p:cNvSpPr>
          <p:nvPr>
            <p:ph type="title"/>
          </p:nvPr>
        </p:nvSpPr>
        <p:spPr/>
        <p:txBody>
          <a:bodyPr/>
          <a:lstStyle/>
          <a:p>
            <a:r>
              <a:rPr lang="en-CA" dirty="0"/>
              <a:t>Keep Christ in Christmas Poster Contest</a:t>
            </a:r>
            <a:endParaRPr lang="en-US" dirty="0"/>
          </a:p>
        </p:txBody>
      </p:sp>
      <p:sp>
        <p:nvSpPr>
          <p:cNvPr id="3" name="Content Placeholder 2">
            <a:extLst>
              <a:ext uri="{FF2B5EF4-FFF2-40B4-BE49-F238E27FC236}">
                <a16:creationId xmlns:a16="http://schemas.microsoft.com/office/drawing/2014/main" id="{D6CEA284-F224-98BF-AF7D-C6689955595B}"/>
              </a:ext>
            </a:extLst>
          </p:cNvPr>
          <p:cNvSpPr>
            <a:spLocks noGrp="1"/>
          </p:cNvSpPr>
          <p:nvPr>
            <p:ph idx="1"/>
          </p:nvPr>
        </p:nvSpPr>
        <p:spPr>
          <a:xfrm>
            <a:off x="677334" y="1416425"/>
            <a:ext cx="8596668" cy="4624938"/>
          </a:xfrm>
        </p:spPr>
        <p:txBody>
          <a:bodyPr/>
          <a:lstStyle/>
          <a:p>
            <a:pPr marL="0" indent="0">
              <a:buNone/>
            </a:pPr>
            <a:r>
              <a:rPr lang="en-CA" dirty="0"/>
              <a:t>Still a very popular program</a:t>
            </a:r>
          </a:p>
          <a:p>
            <a:pPr marL="0" indent="0">
              <a:buNone/>
            </a:pPr>
            <a:r>
              <a:rPr lang="en-CA" dirty="0"/>
              <a:t>Some educators mail their students artwork directly to State Office</a:t>
            </a:r>
          </a:p>
          <a:p>
            <a:pPr marL="0" indent="0">
              <a:buNone/>
            </a:pPr>
            <a:r>
              <a:rPr lang="en-CA" b="1" dirty="0"/>
              <a:t>District Judging </a:t>
            </a:r>
            <a:r>
              <a:rPr lang="en-CA" dirty="0"/>
              <a:t>– should be completed by January 15</a:t>
            </a:r>
            <a:r>
              <a:rPr lang="en-CA" baseline="30000" dirty="0"/>
              <a:t>th</a:t>
            </a:r>
            <a:r>
              <a:rPr lang="en-CA" dirty="0"/>
              <a:t>, 2023</a:t>
            </a:r>
          </a:p>
          <a:p>
            <a:pPr marL="0" indent="0">
              <a:buNone/>
            </a:pPr>
            <a:r>
              <a:rPr lang="en-US" dirty="0"/>
              <a:t>Forward District winners to ON State as soon as possible</a:t>
            </a:r>
          </a:p>
          <a:p>
            <a:pPr marL="0" indent="0">
              <a:buNone/>
            </a:pPr>
            <a:r>
              <a:rPr lang="en-US" dirty="0"/>
              <a:t>All artwork must be at the State Office by January 31</a:t>
            </a:r>
            <a:r>
              <a:rPr lang="en-US" baseline="30000" dirty="0"/>
              <a:t>st</a:t>
            </a:r>
            <a:r>
              <a:rPr lang="en-US" dirty="0"/>
              <a:t>, 2023 </a:t>
            </a:r>
          </a:p>
          <a:p>
            <a:pPr marL="0" indent="0">
              <a:buNone/>
            </a:pPr>
            <a:r>
              <a:rPr lang="en-US" b="1" dirty="0"/>
              <a:t>No artwork will be accepted after the 31</a:t>
            </a:r>
            <a:r>
              <a:rPr lang="en-US" b="1" baseline="30000" dirty="0"/>
              <a:t>st</a:t>
            </a:r>
            <a:r>
              <a:rPr lang="en-US" dirty="0"/>
              <a:t>.</a:t>
            </a:r>
          </a:p>
          <a:p>
            <a:pPr marL="0" indent="0">
              <a:buNone/>
            </a:pPr>
            <a:r>
              <a:rPr lang="en-US" dirty="0"/>
              <a:t>No email submissions will be accepted.</a:t>
            </a:r>
          </a:p>
          <a:p>
            <a:pPr marL="0" indent="0">
              <a:buNone/>
            </a:pPr>
            <a:r>
              <a:rPr lang="en-US" dirty="0"/>
              <a:t>State winners will be submitted to Supreme by February 28</a:t>
            </a:r>
            <a:r>
              <a:rPr lang="en-US" baseline="30000" dirty="0"/>
              <a:t>th</a:t>
            </a:r>
            <a:r>
              <a:rPr lang="en-US" dirty="0"/>
              <a:t>, 2023</a:t>
            </a:r>
          </a:p>
          <a:p>
            <a:pPr marL="0" indent="0">
              <a:buNone/>
            </a:pPr>
            <a:endParaRPr lang="en-US" dirty="0"/>
          </a:p>
        </p:txBody>
      </p:sp>
    </p:spTree>
    <p:extLst>
      <p:ext uri="{BB962C8B-B14F-4D97-AF65-F5344CB8AC3E}">
        <p14:creationId xmlns:p14="http://schemas.microsoft.com/office/powerpoint/2010/main" val="3152796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73DD0-51D6-466E-BD64-2714DEADAF79}"/>
              </a:ext>
            </a:extLst>
          </p:cNvPr>
          <p:cNvSpPr>
            <a:spLocks noGrp="1"/>
          </p:cNvSpPr>
          <p:nvPr>
            <p:ph type="title"/>
          </p:nvPr>
        </p:nvSpPr>
        <p:spPr>
          <a:xfrm>
            <a:off x="677334" y="609600"/>
            <a:ext cx="8596668" cy="815788"/>
          </a:xfrm>
        </p:spPr>
        <p:txBody>
          <a:bodyPr>
            <a:normAutofit fontScale="90000"/>
          </a:bodyPr>
          <a:lstStyle/>
          <a:p>
            <a:r>
              <a:rPr lang="en-US" sz="4400" b="1" u="sng" dirty="0"/>
              <a:t>Consecration to the Holy Family</a:t>
            </a:r>
            <a:br>
              <a:rPr lang="en-US" b="1" u="sng" dirty="0"/>
            </a:br>
            <a:endParaRPr lang="en-US" dirty="0"/>
          </a:p>
        </p:txBody>
      </p:sp>
      <p:sp>
        <p:nvSpPr>
          <p:cNvPr id="3" name="Content Placeholder 2">
            <a:extLst>
              <a:ext uri="{FF2B5EF4-FFF2-40B4-BE49-F238E27FC236}">
                <a16:creationId xmlns:a16="http://schemas.microsoft.com/office/drawing/2014/main" id="{D43D1DFD-90B1-4C22-9DEC-CE99BA021120}"/>
              </a:ext>
            </a:extLst>
          </p:cNvPr>
          <p:cNvSpPr>
            <a:spLocks noGrp="1"/>
          </p:cNvSpPr>
          <p:nvPr>
            <p:ph idx="1"/>
          </p:nvPr>
        </p:nvSpPr>
        <p:spPr>
          <a:xfrm>
            <a:off x="677333" y="1425389"/>
            <a:ext cx="9165913" cy="4615974"/>
          </a:xfrm>
        </p:spPr>
        <p:txBody>
          <a:bodyPr/>
          <a:lstStyle/>
          <a:p>
            <a:pPr marL="0" indent="0">
              <a:buNone/>
            </a:pPr>
            <a:r>
              <a:rPr lang="en-US" dirty="0"/>
              <a:t>To help families live out the joy of Christ, families will come together to consecrate 	themselves under the protection of the Holy Family. In this prayer, we ask for the 	aid or intercession of the perfect son Jesus Christ, Mary the perfect mother, and 	Joseph who is a model for every father.</a:t>
            </a:r>
          </a:p>
          <a:p>
            <a:pPr marL="0" indent="0">
              <a:buNone/>
            </a:pPr>
            <a:r>
              <a:rPr lang="en-US" dirty="0"/>
              <a:t>Ideally conducted by Pastor after mass on the Feast of the Holy Family (12/26/21)</a:t>
            </a:r>
          </a:p>
          <a:p>
            <a:pPr marL="0" indent="0">
              <a:buNone/>
            </a:pPr>
            <a:endParaRPr lang="en-US" dirty="0"/>
          </a:p>
          <a:p>
            <a:pPr marL="0" indent="0">
              <a:buNone/>
            </a:pPr>
            <a:r>
              <a:rPr lang="en-US" dirty="0"/>
              <a:t>ON State Consecration to the Holy Family to be held again this year in conjunction with the ON State Monthly Rosary – details to be publicized in November</a:t>
            </a:r>
          </a:p>
          <a:p>
            <a:pPr marL="0" indent="0">
              <a:buNone/>
            </a:pPr>
            <a:endParaRPr lang="en-US" dirty="0"/>
          </a:p>
          <a:p>
            <a:pPr marL="0" indent="0">
              <a:buNone/>
            </a:pPr>
            <a:endParaRPr lang="en-US" sz="2400" dirty="0"/>
          </a:p>
          <a:p>
            <a:pPr marL="0" indent="0">
              <a:buNone/>
            </a:pPr>
            <a:endParaRPr lang="en-US" sz="2400" dirty="0"/>
          </a:p>
          <a:p>
            <a:pPr marL="0" indent="0">
              <a:buNone/>
            </a:pP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88741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054C-DF2C-44E9-82B1-178ACCC49FB0}"/>
              </a:ext>
            </a:extLst>
          </p:cNvPr>
          <p:cNvSpPr>
            <a:spLocks noGrp="1"/>
          </p:cNvSpPr>
          <p:nvPr>
            <p:ph type="title"/>
          </p:nvPr>
        </p:nvSpPr>
        <p:spPr>
          <a:xfrm>
            <a:off x="677334" y="609600"/>
            <a:ext cx="8596668" cy="821167"/>
          </a:xfrm>
        </p:spPr>
        <p:txBody>
          <a:bodyPr/>
          <a:lstStyle/>
          <a:p>
            <a:r>
              <a:rPr lang="en-US" b="1" u="sng" dirty="0"/>
              <a:t>Good Friday Family Promotion</a:t>
            </a:r>
            <a:endParaRPr lang="en-US" dirty="0"/>
          </a:p>
        </p:txBody>
      </p:sp>
      <p:sp>
        <p:nvSpPr>
          <p:cNvPr id="3" name="Content Placeholder 2">
            <a:extLst>
              <a:ext uri="{FF2B5EF4-FFF2-40B4-BE49-F238E27FC236}">
                <a16:creationId xmlns:a16="http://schemas.microsoft.com/office/drawing/2014/main" id="{4F4C901A-526A-4176-892A-E240900AC083}"/>
              </a:ext>
            </a:extLst>
          </p:cNvPr>
          <p:cNvSpPr>
            <a:spLocks noGrp="1"/>
          </p:cNvSpPr>
          <p:nvPr>
            <p:ph idx="1"/>
          </p:nvPr>
        </p:nvSpPr>
        <p:spPr>
          <a:xfrm>
            <a:off x="677334" y="1430767"/>
            <a:ext cx="9130054" cy="5077608"/>
          </a:xfrm>
        </p:spPr>
        <p:txBody>
          <a:bodyPr>
            <a:normAutofit/>
          </a:bodyPr>
          <a:lstStyle/>
          <a:p>
            <a:pPr marL="0" indent="0">
              <a:buNone/>
            </a:pPr>
            <a:r>
              <a:rPr lang="en-US" dirty="0"/>
              <a:t>Councils will encourage participation in Good Friday services through a promotional 	campaign. </a:t>
            </a:r>
          </a:p>
          <a:p>
            <a:pPr marL="0" indent="0">
              <a:buNone/>
            </a:pPr>
            <a:r>
              <a:rPr lang="en-US" dirty="0"/>
              <a:t>Setting an example for their community, Knights will attend Good Friday services with 	their families and work with their pastors to encourage increased parishioner 	involvement at these services. </a:t>
            </a:r>
          </a:p>
          <a:p>
            <a:pPr marL="0" indent="0">
              <a:buNone/>
            </a:pPr>
            <a:r>
              <a:rPr lang="en-US" dirty="0"/>
              <a:t>In conjunction with these efforts, councils will also work to educate their parishes 	about the plight of Christians in the Holy Land. </a:t>
            </a:r>
          </a:p>
          <a:p>
            <a:pPr marL="0" indent="0">
              <a:buNone/>
            </a:pPr>
            <a:endParaRPr lang="en-US" b="1" i="1" dirty="0"/>
          </a:p>
          <a:p>
            <a:pPr marL="0" indent="0">
              <a:buNone/>
            </a:pPr>
            <a:r>
              <a:rPr lang="en-US" b="1" i="1" dirty="0"/>
              <a:t>Promotional Campaign </a:t>
            </a:r>
            <a:r>
              <a:rPr lang="en-US" dirty="0"/>
              <a:t>- Beginning on Ash Wednesday</a:t>
            </a:r>
          </a:p>
          <a:p>
            <a:r>
              <a:rPr lang="en-US" dirty="0"/>
              <a:t>Promote Good Friday services whenever/wherever possible</a:t>
            </a:r>
          </a:p>
          <a:p>
            <a:r>
              <a:rPr lang="en-US" dirty="0"/>
              <a:t>Email, web postings, social media announcements </a:t>
            </a:r>
          </a:p>
          <a:p>
            <a:r>
              <a:rPr lang="en-US" dirty="0" err="1"/>
              <a:t>KofC</a:t>
            </a:r>
            <a:r>
              <a:rPr lang="en-US" dirty="0"/>
              <a:t> posters displayed on bulletin boards</a:t>
            </a:r>
          </a:p>
          <a:p>
            <a:endParaRPr lang="en-US" dirty="0"/>
          </a:p>
        </p:txBody>
      </p:sp>
    </p:spTree>
    <p:extLst>
      <p:ext uri="{BB962C8B-B14F-4D97-AF65-F5344CB8AC3E}">
        <p14:creationId xmlns:p14="http://schemas.microsoft.com/office/powerpoint/2010/main" val="17963231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1889</TotalTime>
  <Words>948</Words>
  <Application>Microsoft Office PowerPoint</Application>
  <PresentationFormat>Widescreen</PresentationFormat>
  <Paragraphs>79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Faith in Action  Family Programs Presentation </vt:lpstr>
      <vt:lpstr>Family of the Month/Year Featured Program   </vt:lpstr>
      <vt:lpstr>Food For Families Featured Program </vt:lpstr>
      <vt:lpstr>Family Prayer Night Featured Program </vt:lpstr>
      <vt:lpstr>Family Fully Alive Featured Program</vt:lpstr>
      <vt:lpstr>Keep Christ in Christmas</vt:lpstr>
      <vt:lpstr>Keep Christ in Christmas Poster Contest</vt:lpstr>
      <vt:lpstr>Consecration to the Holy Family </vt:lpstr>
      <vt:lpstr>Good Friday Family Promotion</vt:lpstr>
      <vt:lpstr>Family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Membership Through Programs</dc:title>
  <dc:creator>Admin</dc:creator>
  <cp:lastModifiedBy>I</cp:lastModifiedBy>
  <cp:revision>134</cp:revision>
  <cp:lastPrinted>2020-07-10T03:37:39Z</cp:lastPrinted>
  <dcterms:created xsi:type="dcterms:W3CDTF">2019-11-26T05:42:14Z</dcterms:created>
  <dcterms:modified xsi:type="dcterms:W3CDTF">2022-07-04T01:57:11Z</dcterms:modified>
</cp:coreProperties>
</file>