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6" r:id="rId5"/>
    <p:sldId id="258" r:id="rId6"/>
    <p:sldId id="259" r:id="rId7"/>
    <p:sldId id="264" r:id="rId8"/>
    <p:sldId id="260" r:id="rId9"/>
    <p:sldId id="26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1" d="100"/>
          <a:sy n="91" d="100"/>
        </p:scale>
        <p:origin x="3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56082-9040-4A1A-A2B6-64AE4868C5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2B98BD6-AEA4-4F42-8526-6A3FCF5967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87120BA-FD65-4F23-AFB8-B1872ECBF6E3}"/>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5" name="Footer Placeholder 4">
            <a:extLst>
              <a:ext uri="{FF2B5EF4-FFF2-40B4-BE49-F238E27FC236}">
                <a16:creationId xmlns:a16="http://schemas.microsoft.com/office/drawing/2014/main" id="{1A8EDD07-2ED7-4587-B3F6-DE8B338FDA9A}"/>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3C08C9E0-5347-41F7-B9E9-EF0545DFADC9}"/>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282230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6162-2B88-432B-A7F4-A29006C3C27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DFB015F-511A-4328-83B0-46E07E3C4A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10D578-11ED-4E95-8777-40F940800C01}"/>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5" name="Footer Placeholder 4">
            <a:extLst>
              <a:ext uri="{FF2B5EF4-FFF2-40B4-BE49-F238E27FC236}">
                <a16:creationId xmlns:a16="http://schemas.microsoft.com/office/drawing/2014/main" id="{7715C4C2-FF03-4283-913E-5B754F2EE5E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21732E09-D834-42FC-A651-A68AF94D86AC}"/>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336264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9E52FB-2556-4446-8A54-7D0812F5D0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3FC42C8-A441-412C-8E1E-2BEE628CB4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95143E9-09AB-42E8-AEA4-7F4AF342093F}"/>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5" name="Footer Placeholder 4">
            <a:extLst>
              <a:ext uri="{FF2B5EF4-FFF2-40B4-BE49-F238E27FC236}">
                <a16:creationId xmlns:a16="http://schemas.microsoft.com/office/drawing/2014/main" id="{28E3A66F-CE36-4516-8B8C-E819DA0B3A3C}"/>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84C808ED-7F21-4554-839F-4533407D3753}"/>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289333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99FA-3822-43C2-B074-6239B8B672D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EBE0C77-90F0-4BDB-B2B7-6C71DD641D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9685D00-F749-4DFB-9047-951B62A0A757}"/>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5" name="Footer Placeholder 4">
            <a:extLst>
              <a:ext uri="{FF2B5EF4-FFF2-40B4-BE49-F238E27FC236}">
                <a16:creationId xmlns:a16="http://schemas.microsoft.com/office/drawing/2014/main" id="{862EFE3C-BE9C-4FF4-9628-2AB07A17AC9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847F88C6-3CE8-4BB1-8959-F4B407C8A4CF}"/>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316907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4DF3-B6BA-42B3-8ECE-B493FA18C9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EF86E58-D0EC-41CF-A9CE-93E2F42A0C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01FFCB-9630-4E85-A264-2BC04294AB35}"/>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5" name="Footer Placeholder 4">
            <a:extLst>
              <a:ext uri="{FF2B5EF4-FFF2-40B4-BE49-F238E27FC236}">
                <a16:creationId xmlns:a16="http://schemas.microsoft.com/office/drawing/2014/main" id="{04F75BD8-41F5-4AE8-B3AF-676F948D1DD4}"/>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08BF3AA6-9A93-4F8E-BB2A-D21A41F59147}"/>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79311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D1E22-B0E3-410F-B18A-AE3BDADAD4C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52F933D-C41D-4E0F-904F-97EE671E72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C57E692-3FE9-4FBF-8A5B-9197AB7CDA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4939861-A650-43A7-85F3-70CAA10D1536}"/>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6" name="Footer Placeholder 5">
            <a:extLst>
              <a:ext uri="{FF2B5EF4-FFF2-40B4-BE49-F238E27FC236}">
                <a16:creationId xmlns:a16="http://schemas.microsoft.com/office/drawing/2014/main" id="{BF00B15D-7794-4CFC-ADB3-76FC36F509FE}"/>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B0148D4E-6785-4BD0-9432-2120F7ED0371}"/>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3179754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DCB0-9CD7-41F4-8D2C-BC60355F1BE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BB2D-6DD7-4493-AD9A-2DF7550DDB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BE4F0D-E275-4C92-A961-53FF9CFAA8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E3A70FD-FB1E-408A-B781-D671B9FBF1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1CB395-BA62-4169-8D8D-832A188006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A472D24-7164-4BA5-8CB6-0F2C762F15D9}"/>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8" name="Footer Placeholder 7">
            <a:extLst>
              <a:ext uri="{FF2B5EF4-FFF2-40B4-BE49-F238E27FC236}">
                <a16:creationId xmlns:a16="http://schemas.microsoft.com/office/drawing/2014/main" id="{85DEF612-BEF3-4FD8-A6C6-7CAED758382C}"/>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C9A5ECB7-17B1-4BB4-A3AF-2B1C68089EF5}"/>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222165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6E6A-61CA-4F41-8F65-960A6BCA480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B615939-5705-4619-814C-59F1B0C75FAB}"/>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4" name="Footer Placeholder 3">
            <a:extLst>
              <a:ext uri="{FF2B5EF4-FFF2-40B4-BE49-F238E27FC236}">
                <a16:creationId xmlns:a16="http://schemas.microsoft.com/office/drawing/2014/main" id="{075CEAC5-5280-4C9A-94B9-67055BA11FC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2CC86687-09D0-4A61-BB28-CADBB48A45A4}"/>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27965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D9D2B1-DAFF-456B-9D62-FFD50CA04B64}"/>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3" name="Footer Placeholder 2">
            <a:extLst>
              <a:ext uri="{FF2B5EF4-FFF2-40B4-BE49-F238E27FC236}">
                <a16:creationId xmlns:a16="http://schemas.microsoft.com/office/drawing/2014/main" id="{653F2D32-D607-43C0-BEBA-817BB7130B15}"/>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1F607E9E-4C9B-436D-9A1F-28713BDFD832}"/>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379080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4367-001F-4D3B-A7A0-C320ECF56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C579AA4-0ADA-44ED-B2E5-05CF36B8C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5965427-2F30-4CE0-AD15-E6BD80772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9CCD4D-5432-4482-B729-F50B5A19139B}"/>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6" name="Footer Placeholder 5">
            <a:extLst>
              <a:ext uri="{FF2B5EF4-FFF2-40B4-BE49-F238E27FC236}">
                <a16:creationId xmlns:a16="http://schemas.microsoft.com/office/drawing/2014/main" id="{5FE3236E-E62D-492D-8330-38FB1C26858A}"/>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1CA6F43A-4293-4ACE-96E5-BC7FB6BBD434}"/>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18337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DF66-1C2B-439C-AF9F-0D9D9E2F9B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1DFE678-2940-4320-9D73-CB5C61C4E6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CC40AC5F-AA99-4150-9722-0F8AF8F02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49F516-3735-46A9-BF69-B5439EBA4EB1}"/>
              </a:ext>
            </a:extLst>
          </p:cNvPr>
          <p:cNvSpPr>
            <a:spLocks noGrp="1"/>
          </p:cNvSpPr>
          <p:nvPr>
            <p:ph type="dt" sz="half" idx="10"/>
          </p:nvPr>
        </p:nvSpPr>
        <p:spPr/>
        <p:txBody>
          <a:bodyPr/>
          <a:lstStyle/>
          <a:p>
            <a:fld id="{AD3AD990-6700-40BF-9311-23783C526E35}" type="datetimeFigureOut">
              <a:rPr lang="en-CA" smtClean="0"/>
              <a:t>2022-06-15</a:t>
            </a:fld>
            <a:endParaRPr lang="en-CA" dirty="0"/>
          </a:p>
        </p:txBody>
      </p:sp>
      <p:sp>
        <p:nvSpPr>
          <p:cNvPr id="6" name="Footer Placeholder 5">
            <a:extLst>
              <a:ext uri="{FF2B5EF4-FFF2-40B4-BE49-F238E27FC236}">
                <a16:creationId xmlns:a16="http://schemas.microsoft.com/office/drawing/2014/main" id="{F06D1AE0-1FA3-4233-9FD3-A4548430C394}"/>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15AB8384-13FE-444F-83EF-A7381A9529CA}"/>
              </a:ext>
            </a:extLst>
          </p:cNvPr>
          <p:cNvSpPr>
            <a:spLocks noGrp="1"/>
          </p:cNvSpPr>
          <p:nvPr>
            <p:ph type="sldNum" sz="quarter" idx="12"/>
          </p:nvPr>
        </p:nvSpPr>
        <p:spPr/>
        <p:txBody>
          <a:bodyPr/>
          <a:lstStyle/>
          <a:p>
            <a:fld id="{381464FB-759D-4B3F-8058-9E3312FCED05}" type="slidenum">
              <a:rPr lang="en-CA" smtClean="0"/>
              <a:t>‹#›</a:t>
            </a:fld>
            <a:endParaRPr lang="en-CA" dirty="0"/>
          </a:p>
        </p:txBody>
      </p:sp>
    </p:spTree>
    <p:extLst>
      <p:ext uri="{BB962C8B-B14F-4D97-AF65-F5344CB8AC3E}">
        <p14:creationId xmlns:p14="http://schemas.microsoft.com/office/powerpoint/2010/main" val="350026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8456AE-AD74-4A9B-8A88-BD56A8D103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B748578-DEDE-4947-88FA-8A8BEAE79B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64E73C1-3EA7-4472-9CD5-459171BFD4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AD990-6700-40BF-9311-23783C526E35}" type="datetimeFigureOut">
              <a:rPr lang="en-CA" smtClean="0"/>
              <a:t>2022-06-15</a:t>
            </a:fld>
            <a:endParaRPr lang="en-CA" dirty="0"/>
          </a:p>
        </p:txBody>
      </p:sp>
      <p:sp>
        <p:nvSpPr>
          <p:cNvPr id="5" name="Footer Placeholder 4">
            <a:extLst>
              <a:ext uri="{FF2B5EF4-FFF2-40B4-BE49-F238E27FC236}">
                <a16:creationId xmlns:a16="http://schemas.microsoft.com/office/drawing/2014/main" id="{FFA9D909-EBD9-452A-AE07-73EFAC3B86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7E1E26AE-D4EC-4088-B926-0D6AA01702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464FB-759D-4B3F-8058-9E3312FCED05}" type="slidenum">
              <a:rPr lang="en-CA" smtClean="0"/>
              <a:t>‹#›</a:t>
            </a:fld>
            <a:endParaRPr lang="en-CA" dirty="0"/>
          </a:p>
        </p:txBody>
      </p:sp>
    </p:spTree>
    <p:extLst>
      <p:ext uri="{BB962C8B-B14F-4D97-AF65-F5344CB8AC3E}">
        <p14:creationId xmlns:p14="http://schemas.microsoft.com/office/powerpoint/2010/main" val="3792568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mailto:communicationdirector@ontariokofc.ca" TargetMode="External"/><Relationship Id="rId7" Type="http://schemas.openxmlformats.org/officeDocument/2006/relationships/image" Target="../media/image5.png"/><Relationship Id="rId2" Type="http://schemas.openxmlformats.org/officeDocument/2006/relationships/hyperlink" Target="mailto:jerryhayes@bell.net"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8.svg"/><Relationship Id="rId4" Type="http://schemas.openxmlformats.org/officeDocument/2006/relationships/hyperlink" Target="http://www.ontariokofc.ca/"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F4EC-5B3F-4B29-859D-C301B668C5B1}"/>
              </a:ext>
            </a:extLst>
          </p:cNvPr>
          <p:cNvSpPr>
            <a:spLocks noGrp="1"/>
          </p:cNvSpPr>
          <p:nvPr>
            <p:ph type="ctrTitle"/>
          </p:nvPr>
        </p:nvSpPr>
        <p:spPr>
          <a:xfrm>
            <a:off x="1524000" y="1122363"/>
            <a:ext cx="9144000" cy="1712277"/>
          </a:xfrm>
        </p:spPr>
        <p:txBody>
          <a:bodyPr>
            <a:normAutofit/>
          </a:bodyPr>
          <a:lstStyle/>
          <a:p>
            <a:r>
              <a:rPr lang="en-US" sz="6500" b="1" dirty="0">
                <a:solidFill>
                  <a:srgbClr val="002060"/>
                </a:solidFill>
              </a:rPr>
              <a:t>Effective Communication</a:t>
            </a:r>
            <a:endParaRPr lang="en-CA" sz="6500" b="1" dirty="0">
              <a:solidFill>
                <a:srgbClr val="002060"/>
              </a:solidFill>
            </a:endParaRPr>
          </a:p>
        </p:txBody>
      </p:sp>
      <p:sp>
        <p:nvSpPr>
          <p:cNvPr id="3" name="Subtitle 2">
            <a:extLst>
              <a:ext uri="{FF2B5EF4-FFF2-40B4-BE49-F238E27FC236}">
                <a16:creationId xmlns:a16="http://schemas.microsoft.com/office/drawing/2014/main" id="{B18475B4-C383-4D1C-B999-56FF565C9A51}"/>
              </a:ext>
            </a:extLst>
          </p:cNvPr>
          <p:cNvSpPr>
            <a:spLocks noGrp="1"/>
          </p:cNvSpPr>
          <p:nvPr>
            <p:ph type="subTitle" idx="1"/>
          </p:nvPr>
        </p:nvSpPr>
        <p:spPr>
          <a:xfrm>
            <a:off x="1524000" y="3191563"/>
            <a:ext cx="9144000" cy="895318"/>
          </a:xfrm>
        </p:spPr>
        <p:txBody>
          <a:bodyPr>
            <a:normAutofit/>
          </a:bodyPr>
          <a:lstStyle/>
          <a:p>
            <a:r>
              <a:rPr lang="en-US" sz="4000" b="1" dirty="0">
                <a:solidFill>
                  <a:srgbClr val="002060"/>
                </a:solidFill>
              </a:rPr>
              <a:t>“ Make the Call”</a:t>
            </a:r>
            <a:endParaRPr lang="en-CA" sz="4000" b="1" dirty="0">
              <a:solidFill>
                <a:srgbClr val="002060"/>
              </a:solidFill>
            </a:endParaRPr>
          </a:p>
        </p:txBody>
      </p:sp>
      <p:pic>
        <p:nvPicPr>
          <p:cNvPr id="5" name="Picture 4" descr="Logo&#10;&#10;Description automatically generated">
            <a:extLst>
              <a:ext uri="{FF2B5EF4-FFF2-40B4-BE49-F238E27FC236}">
                <a16:creationId xmlns:a16="http://schemas.microsoft.com/office/drawing/2014/main" id="{E27FCA06-09FC-3274-B514-10CF767BD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3408" y="4086881"/>
            <a:ext cx="1862592" cy="1862592"/>
          </a:xfrm>
          <a:prstGeom prst="rect">
            <a:avLst/>
          </a:prstGeom>
        </p:spPr>
      </p:pic>
      <p:pic>
        <p:nvPicPr>
          <p:cNvPr id="7" name="Picture 6" descr="Logo&#10;&#10;Description automatically generated">
            <a:extLst>
              <a:ext uri="{FF2B5EF4-FFF2-40B4-BE49-F238E27FC236}">
                <a16:creationId xmlns:a16="http://schemas.microsoft.com/office/drawing/2014/main" id="{8660689A-8476-B54E-9E6C-7C5BA6F8E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9408" y="4328888"/>
            <a:ext cx="1862591" cy="1378578"/>
          </a:xfrm>
          <a:prstGeom prst="rect">
            <a:avLst/>
          </a:prstGeom>
        </p:spPr>
      </p:pic>
    </p:spTree>
    <p:extLst>
      <p:ext uri="{BB962C8B-B14F-4D97-AF65-F5344CB8AC3E}">
        <p14:creationId xmlns:p14="http://schemas.microsoft.com/office/powerpoint/2010/main" val="174345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7A37-BDE7-402F-9721-BFA73C28D58F}"/>
              </a:ext>
            </a:extLst>
          </p:cNvPr>
          <p:cNvSpPr>
            <a:spLocks noGrp="1"/>
          </p:cNvSpPr>
          <p:nvPr>
            <p:ph type="title"/>
          </p:nvPr>
        </p:nvSpPr>
        <p:spPr/>
        <p:txBody>
          <a:bodyPr/>
          <a:lstStyle/>
          <a:p>
            <a:r>
              <a:rPr lang="en-US" dirty="0">
                <a:solidFill>
                  <a:srgbClr val="002060"/>
                </a:solidFill>
              </a:rPr>
              <a:t>“Make the Call”</a:t>
            </a:r>
            <a:endParaRPr lang="en-CA" dirty="0">
              <a:solidFill>
                <a:srgbClr val="002060"/>
              </a:solidFill>
            </a:endParaRPr>
          </a:p>
        </p:txBody>
      </p:sp>
      <p:sp>
        <p:nvSpPr>
          <p:cNvPr id="3" name="Content Placeholder 2">
            <a:extLst>
              <a:ext uri="{FF2B5EF4-FFF2-40B4-BE49-F238E27FC236}">
                <a16:creationId xmlns:a16="http://schemas.microsoft.com/office/drawing/2014/main" id="{C7A09F1B-770D-4ACE-8052-A187640CF33F}"/>
              </a:ext>
            </a:extLst>
          </p:cNvPr>
          <p:cNvSpPr>
            <a:spLocks noGrp="1"/>
          </p:cNvSpPr>
          <p:nvPr>
            <p:ph idx="1"/>
          </p:nvPr>
        </p:nvSpPr>
        <p:spPr/>
        <p:txBody>
          <a:bodyPr>
            <a:normAutofit fontScale="92500" lnSpcReduction="20000"/>
          </a:bodyPr>
          <a:lstStyle/>
          <a:p>
            <a:pPr marL="0" indent="0">
              <a:lnSpc>
                <a:spcPct val="100000"/>
              </a:lnSpc>
              <a:spcAft>
                <a:spcPts val="800"/>
              </a:spcAft>
              <a:buNone/>
            </a:pPr>
            <a:r>
              <a:rPr lang="en-CA" sz="1800" dirty="0">
                <a:effectLst/>
                <a:latin typeface="HelveticaNeue-Roman"/>
                <a:ea typeface="Calibri" panose="020F0502020204030204" pitchFamily="34" charset="0"/>
                <a:cs typeface="HelveticaNeue-Roman"/>
              </a:rPr>
              <a:t>	</a:t>
            </a:r>
            <a:r>
              <a:rPr lang="en-CA" sz="2600" dirty="0">
                <a:effectLst/>
                <a:latin typeface="HelveticaNeue-Roman"/>
                <a:ea typeface="Calibri" panose="020F0502020204030204" pitchFamily="34" charset="0"/>
                <a:cs typeface="HelveticaNeue-Roman"/>
              </a:rPr>
              <a:t>For More Information Contact:</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n-CA" sz="2600" dirty="0">
                <a:effectLst/>
                <a:latin typeface="HelveticaNeue-Roman"/>
                <a:ea typeface="Calibri" panose="020F0502020204030204" pitchFamily="34" charset="0"/>
                <a:cs typeface="HelveticaNeue-Roman"/>
              </a:rPr>
              <a:t>	</a:t>
            </a:r>
            <a:r>
              <a:rPr lang="en-CA" sz="2600" b="1" dirty="0">
                <a:solidFill>
                  <a:srgbClr val="4472C4"/>
                </a:solidFill>
                <a:effectLst/>
                <a:latin typeface="HelveticaNeue-Roman"/>
                <a:ea typeface="Calibri" panose="020F0502020204030204" pitchFamily="34" charset="0"/>
                <a:cs typeface="HelveticaNeue-Roman"/>
              </a:rPr>
              <a:t>Jerry Hayes</a:t>
            </a:r>
            <a:endParaRPr lang="en-CA" sz="2600" b="1"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n-CA" sz="2600" dirty="0">
                <a:solidFill>
                  <a:srgbClr val="4472C4"/>
                </a:solidFill>
                <a:effectLst/>
                <a:latin typeface="HelveticaNeue-Roman"/>
                <a:ea typeface="Calibri" panose="020F0502020204030204" pitchFamily="34" charset="0"/>
                <a:cs typeface="HelveticaNeue-Roman"/>
              </a:rPr>
              <a:t>	Membership Information /Communication Director</a:t>
            </a:r>
            <a:endParaRPr lang="en-CA" sz="26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n-CA" sz="2600" dirty="0">
                <a:solidFill>
                  <a:srgbClr val="4472C4"/>
                </a:solidFill>
                <a:effectLst/>
                <a:latin typeface="HelveticaNeue-Roman"/>
                <a:ea typeface="Calibri" panose="020F0502020204030204" pitchFamily="34" charset="0"/>
                <a:cs typeface="HelveticaNeue-Roman"/>
              </a:rPr>
              <a:t>	416-499-2141   or    647-515-2141</a:t>
            </a:r>
            <a:endParaRPr lang="en-CA" sz="2600" dirty="0">
              <a:solidFill>
                <a:srgbClr val="4472C4"/>
              </a:solidFill>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nSpc>
                <a:spcPct val="100000"/>
              </a:lnSpc>
              <a:spcAft>
                <a:spcPts val="800"/>
              </a:spcAft>
              <a:buNone/>
            </a:pPr>
            <a:r>
              <a:rPr lang="en-CA" sz="2600" u="sng" dirty="0">
                <a:solidFill>
                  <a:srgbClr val="4472C4"/>
                </a:solidFill>
                <a:effectLst/>
                <a:latin typeface="HelveticaNeue-Roman"/>
                <a:ea typeface="Calibri" panose="020F0502020204030204" pitchFamily="34" charset="0"/>
                <a:cs typeface="HelveticaNeue-Roman"/>
                <a:hlinkClick r:id="rId2">
                  <a:extLst>
                    <a:ext uri="{A12FA001-AC4F-418D-AE19-62706E023703}">
                      <ahyp:hlinkClr xmlns:ahyp="http://schemas.microsoft.com/office/drawing/2018/hyperlinkcolor" val="tx"/>
                    </a:ext>
                  </a:extLst>
                </a:hlinkClick>
              </a:rPr>
              <a:t>jerryhayes@bell.net</a:t>
            </a:r>
            <a:endParaRPr lang="en-CA" sz="2600" u="sng" dirty="0">
              <a:solidFill>
                <a:srgbClr val="4472C4"/>
              </a:solidFill>
              <a:effectLst/>
              <a:latin typeface="HelveticaNeue-Roman"/>
              <a:ea typeface="Calibri" panose="020F0502020204030204" pitchFamily="34" charset="0"/>
              <a:cs typeface="HelveticaNeue-Roman"/>
            </a:endParaRPr>
          </a:p>
          <a:p>
            <a:pPr marL="914400" lvl="2" indent="0">
              <a:lnSpc>
                <a:spcPct val="100000"/>
              </a:lnSpc>
              <a:spcAft>
                <a:spcPts val="800"/>
              </a:spcAft>
              <a:buNone/>
            </a:pPr>
            <a:r>
              <a:rPr lang="en-CA" sz="2600" u="sng" dirty="0">
                <a:solidFill>
                  <a:srgbClr val="4472C4"/>
                </a:solidFill>
                <a:latin typeface="HelveticaNeue-Roman"/>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communicationdirector@ontariokofc.ca</a:t>
            </a:r>
            <a:endParaRPr lang="en-CA" sz="2600" u="sng" dirty="0">
              <a:solidFill>
                <a:srgbClr val="4472C4"/>
              </a:solidFill>
              <a:latin typeface="HelveticaNeue-Roman"/>
              <a:ea typeface="Calibri" panose="020F0502020204030204" pitchFamily="34" charset="0"/>
              <a:cs typeface="Times New Roman" panose="02020603050405020304" pitchFamily="18" charset="0"/>
            </a:endParaRPr>
          </a:p>
          <a:p>
            <a:pPr marL="914400" lvl="2" indent="0">
              <a:lnSpc>
                <a:spcPct val="100000"/>
              </a:lnSpc>
              <a:spcAft>
                <a:spcPts val="800"/>
              </a:spcAft>
              <a:buNone/>
            </a:pPr>
            <a:r>
              <a:rPr lang="en-CA" sz="2600" dirty="0">
                <a:solidFill>
                  <a:srgbClr val="0563C1"/>
                </a:solidFill>
                <a:latin typeface="HelveticaNeue-Roman"/>
                <a:ea typeface="Calibri" panose="020F0502020204030204" pitchFamily="34" charset="0"/>
                <a:cs typeface="Times New Roman" panose="02020603050405020304" pitchFamily="18" charset="0"/>
                <a:hlinkClick r:id="rId4"/>
              </a:rPr>
              <a:t>www.ontariokofc.ca</a:t>
            </a:r>
            <a:endParaRPr lang="en-CA" sz="2600" dirty="0">
              <a:solidFill>
                <a:srgbClr val="0563C1"/>
              </a:solidFill>
              <a:latin typeface="HelveticaNeue-Roman"/>
              <a:ea typeface="Calibri" panose="020F0502020204030204" pitchFamily="34" charset="0"/>
              <a:cs typeface="Times New Roman" panose="02020603050405020304" pitchFamily="18" charset="0"/>
            </a:endParaRPr>
          </a:p>
          <a:p>
            <a:pPr marL="0" indent="0" algn="ctr">
              <a:buNone/>
            </a:pPr>
            <a:endParaRPr lang="en-CA" b="1" dirty="0"/>
          </a:p>
          <a:p>
            <a:pPr marL="0" indent="0" algn="ctr">
              <a:buNone/>
            </a:pPr>
            <a:r>
              <a:rPr lang="en-CA" b="1" dirty="0">
                <a:solidFill>
                  <a:srgbClr val="4472C4"/>
                </a:solidFill>
              </a:rPr>
              <a:t>Never Hesitate to give me a call </a:t>
            </a:r>
            <a:r>
              <a:rPr lang="en-CA" dirty="0">
                <a:solidFill>
                  <a:srgbClr val="4472C4"/>
                </a:solidFill>
              </a:rPr>
              <a:t>!!</a:t>
            </a:r>
          </a:p>
        </p:txBody>
      </p:sp>
      <p:pic>
        <p:nvPicPr>
          <p:cNvPr id="4" name="Picture 3" descr="Logo&#10;&#10;Description automatically generated">
            <a:extLst>
              <a:ext uri="{FF2B5EF4-FFF2-40B4-BE49-F238E27FC236}">
                <a16:creationId xmlns:a16="http://schemas.microsoft.com/office/drawing/2014/main" id="{4E4DD8E7-A73B-7D87-A4FF-7D20BB0B5E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0C32B574-E933-42CB-1A2D-4429DC9E538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6" name="Graphic 5" descr="Speaker phone with solid fill">
            <a:extLst>
              <a:ext uri="{FF2B5EF4-FFF2-40B4-BE49-F238E27FC236}">
                <a16:creationId xmlns:a16="http://schemas.microsoft.com/office/drawing/2014/main" id="{3B33CAD4-726B-703F-07D2-F428C1F450F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5455913">
            <a:off x="8775778" y="5009391"/>
            <a:ext cx="1522094" cy="1522094"/>
          </a:xfrm>
          <a:prstGeom prst="rect">
            <a:avLst/>
          </a:prstGeom>
        </p:spPr>
      </p:pic>
      <p:pic>
        <p:nvPicPr>
          <p:cNvPr id="7" name="Graphic 6" descr="Telephone with solid fill">
            <a:extLst>
              <a:ext uri="{FF2B5EF4-FFF2-40B4-BE49-F238E27FC236}">
                <a16:creationId xmlns:a16="http://schemas.microsoft.com/office/drawing/2014/main" id="{EE7292CE-2A0B-FD87-E773-A4F81924211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366087" y="3560527"/>
            <a:ext cx="1547813" cy="1547813"/>
          </a:xfrm>
          <a:prstGeom prst="rect">
            <a:avLst/>
          </a:prstGeom>
        </p:spPr>
      </p:pic>
    </p:spTree>
    <p:extLst>
      <p:ext uri="{BB962C8B-B14F-4D97-AF65-F5344CB8AC3E}">
        <p14:creationId xmlns:p14="http://schemas.microsoft.com/office/powerpoint/2010/main" val="22753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5B3D-F81F-4838-ACBE-9C4D04CC4D71}"/>
              </a:ext>
            </a:extLst>
          </p:cNvPr>
          <p:cNvSpPr>
            <a:spLocks noGrp="1"/>
          </p:cNvSpPr>
          <p:nvPr>
            <p:ph type="title"/>
          </p:nvPr>
        </p:nvSpPr>
        <p:spPr/>
        <p:txBody>
          <a:bodyPr/>
          <a:lstStyle/>
          <a:p>
            <a:r>
              <a:rPr lang="en-US" dirty="0"/>
              <a:t>“Make the Call”</a:t>
            </a:r>
            <a:endParaRPr lang="en-CA" dirty="0"/>
          </a:p>
        </p:txBody>
      </p:sp>
      <p:sp>
        <p:nvSpPr>
          <p:cNvPr id="3" name="Content Placeholder 2">
            <a:extLst>
              <a:ext uri="{FF2B5EF4-FFF2-40B4-BE49-F238E27FC236}">
                <a16:creationId xmlns:a16="http://schemas.microsoft.com/office/drawing/2014/main" id="{7985E3D0-02C6-4A21-8495-A955EDDC2A96}"/>
              </a:ext>
            </a:extLst>
          </p:cNvPr>
          <p:cNvSpPr>
            <a:spLocks noGrp="1"/>
          </p:cNvSpPr>
          <p:nvPr>
            <p:ph idx="1"/>
          </p:nvPr>
        </p:nvSpPr>
        <p:spPr>
          <a:xfrm>
            <a:off x="838200" y="1825624"/>
            <a:ext cx="10515600" cy="4636769"/>
          </a:xfrm>
        </p:spPr>
        <p:txBody>
          <a:bodyPr/>
          <a:lstStyle/>
          <a:p>
            <a:endParaRPr lang="en-US" dirty="0"/>
          </a:p>
          <a:p>
            <a:endParaRPr lang="en-CA" dirty="0"/>
          </a:p>
        </p:txBody>
      </p:sp>
      <p:sp>
        <p:nvSpPr>
          <p:cNvPr id="5" name="TextBox 4">
            <a:extLst>
              <a:ext uri="{FF2B5EF4-FFF2-40B4-BE49-F238E27FC236}">
                <a16:creationId xmlns:a16="http://schemas.microsoft.com/office/drawing/2014/main" id="{38DCBFC6-378D-44A9-B704-1BC6D4FDC7D5}"/>
              </a:ext>
            </a:extLst>
          </p:cNvPr>
          <p:cNvSpPr txBox="1"/>
          <p:nvPr/>
        </p:nvSpPr>
        <p:spPr>
          <a:xfrm>
            <a:off x="3281266" y="2500630"/>
            <a:ext cx="8072534" cy="3236207"/>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Updates and New Initiatives in the Order</a:t>
            </a:r>
            <a:r>
              <a:rPr lang="en-US" sz="2400" dirty="0">
                <a:effectLst/>
                <a:latin typeface="Calibri" panose="020F0502020204030204" pitchFamily="34" charset="0"/>
                <a:ea typeface="Calibri" panose="020F0502020204030204" pitchFamily="34" charset="0"/>
                <a:cs typeface="Times New Roman" panose="02020603050405020304" pitchFamily="18" charset="0"/>
              </a:rPr>
              <a:t> --- </a:t>
            </a:r>
          </a:p>
          <a:p>
            <a:pPr lvl="0">
              <a:lnSpc>
                <a:spcPct val="107000"/>
              </a:lnSpc>
            </a:pP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400" b="1" dirty="0">
                <a:effectLst/>
                <a:latin typeface="Calibri" panose="020F0502020204030204" pitchFamily="34" charset="0"/>
                <a:ea typeface="Calibri" panose="020F0502020204030204" pitchFamily="34" charset="0"/>
                <a:cs typeface="Times New Roman" panose="02020603050405020304" pitchFamily="18" charset="0"/>
              </a:rPr>
              <a:t>You are the primary link in the chain of communication in your District</a:t>
            </a:r>
            <a:endParaRPr lang="en-CA" sz="24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sz="2400" b="1" dirty="0">
                <a:effectLst/>
                <a:latin typeface="Calibri" panose="020F0502020204030204" pitchFamily="34" charset="0"/>
                <a:ea typeface="Calibri" panose="020F0502020204030204" pitchFamily="34" charset="0"/>
                <a:cs typeface="Times New Roman" panose="02020603050405020304" pitchFamily="18" charset="0"/>
              </a:rPr>
              <a:t>Your failure to create an effective communication sequencing will, in many cases be a major contributing factor in ensuring that the message at hand is completely lost in oblivion----forever</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3139092A-BD1D-4A4C-89A0-12D7D6EF2989}"/>
              </a:ext>
            </a:extLst>
          </p:cNvPr>
          <p:cNvGraphicFramePr>
            <a:graphicFrameLocks noGrp="1"/>
          </p:cNvGraphicFramePr>
          <p:nvPr>
            <p:extLst>
              <p:ext uri="{D42A27DB-BD31-4B8C-83A1-F6EECF244321}">
                <p14:modId xmlns:p14="http://schemas.microsoft.com/office/powerpoint/2010/main" val="1525556972"/>
              </p:ext>
            </p:extLst>
          </p:nvPr>
        </p:nvGraphicFramePr>
        <p:xfrm>
          <a:off x="1030359" y="1581784"/>
          <a:ext cx="10390309" cy="633415"/>
        </p:xfrm>
        <a:graphic>
          <a:graphicData uri="http://schemas.openxmlformats.org/drawingml/2006/table">
            <a:tbl>
              <a:tblPr firstRow="1" firstCol="1" bandRow="1">
                <a:tableStyleId>{5C22544A-7EE6-4342-B048-85BDC9FD1C3A}</a:tableStyleId>
              </a:tblPr>
              <a:tblGrid>
                <a:gridCol w="10390309">
                  <a:extLst>
                    <a:ext uri="{9D8B030D-6E8A-4147-A177-3AD203B41FA5}">
                      <a16:colId xmlns:a16="http://schemas.microsoft.com/office/drawing/2014/main" val="23661037"/>
                    </a:ext>
                  </a:extLst>
                </a:gridCol>
              </a:tblGrid>
              <a:tr h="633415">
                <a:tc>
                  <a:txBody>
                    <a:bodyPr/>
                    <a:lstStyle/>
                    <a:p>
                      <a:r>
                        <a:rPr lang="en-CA" sz="3200" dirty="0">
                          <a:effectLst/>
                        </a:rPr>
                        <a:t> “Make the Call”</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8666705"/>
                  </a:ext>
                </a:extLst>
              </a:tr>
            </a:tbl>
          </a:graphicData>
        </a:graphic>
      </p:graphicFrame>
      <p:graphicFrame>
        <p:nvGraphicFramePr>
          <p:cNvPr id="6" name="Table 5">
            <a:extLst>
              <a:ext uri="{FF2B5EF4-FFF2-40B4-BE49-F238E27FC236}">
                <a16:creationId xmlns:a16="http://schemas.microsoft.com/office/drawing/2014/main" id="{3CDAE7A7-0FBC-4051-9296-CC63734E5CD0}"/>
              </a:ext>
            </a:extLst>
          </p:cNvPr>
          <p:cNvGraphicFramePr>
            <a:graphicFrameLocks noGrp="1"/>
          </p:cNvGraphicFramePr>
          <p:nvPr>
            <p:extLst>
              <p:ext uri="{D42A27DB-BD31-4B8C-83A1-F6EECF244321}">
                <p14:modId xmlns:p14="http://schemas.microsoft.com/office/powerpoint/2010/main" val="210097195"/>
              </p:ext>
            </p:extLst>
          </p:nvPr>
        </p:nvGraphicFramePr>
        <p:xfrm>
          <a:off x="1062683" y="2500630"/>
          <a:ext cx="1994100" cy="3961764"/>
        </p:xfrm>
        <a:graphic>
          <a:graphicData uri="http://schemas.openxmlformats.org/drawingml/2006/table">
            <a:tbl>
              <a:tblPr firstRow="1" firstCol="1" bandRow="1">
                <a:tableStyleId>{5C22544A-7EE6-4342-B048-85BDC9FD1C3A}</a:tableStyleId>
              </a:tblPr>
              <a:tblGrid>
                <a:gridCol w="1994100">
                  <a:extLst>
                    <a:ext uri="{9D8B030D-6E8A-4147-A177-3AD203B41FA5}">
                      <a16:colId xmlns:a16="http://schemas.microsoft.com/office/drawing/2014/main" val="1248933380"/>
                    </a:ext>
                  </a:extLst>
                </a:gridCol>
              </a:tblGrid>
              <a:tr h="3961764">
                <a:tc>
                  <a:txBody>
                    <a:bodyPr/>
                    <a:lstStyle/>
                    <a:p>
                      <a:endParaRPr lang="en-CA" sz="4500" dirty="0">
                        <a:effectLst/>
                      </a:endParaRPr>
                    </a:p>
                    <a:p>
                      <a:r>
                        <a:rPr lang="en-CA" sz="4500" dirty="0">
                          <a:effectLst/>
                        </a:rPr>
                        <a:t>“Make</a:t>
                      </a:r>
                    </a:p>
                    <a:p>
                      <a:r>
                        <a:rPr lang="en-CA" sz="4500" dirty="0">
                          <a:effectLst/>
                        </a:rPr>
                        <a:t>   the </a:t>
                      </a:r>
                    </a:p>
                    <a:p>
                      <a:r>
                        <a:rPr lang="en-CA" sz="4500" dirty="0">
                          <a:effectLst/>
                        </a:rPr>
                        <a:t>   Call”</a:t>
                      </a:r>
                      <a:endParaRPr lang="en-CA" sz="4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2195636"/>
                  </a:ext>
                </a:extLst>
              </a:tr>
            </a:tbl>
          </a:graphicData>
        </a:graphic>
      </p:graphicFrame>
      <p:pic>
        <p:nvPicPr>
          <p:cNvPr id="7" name="Picture 6" descr="Logo&#10;&#10;Description automatically generated">
            <a:extLst>
              <a:ext uri="{FF2B5EF4-FFF2-40B4-BE49-F238E27FC236}">
                <a16:creationId xmlns:a16="http://schemas.microsoft.com/office/drawing/2014/main" id="{34B591CE-5D7B-8BD8-DF8F-F0C235B79E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8" name="Picture 7" descr="Logo&#10;&#10;Description automatically generated">
            <a:extLst>
              <a:ext uri="{FF2B5EF4-FFF2-40B4-BE49-F238E27FC236}">
                <a16:creationId xmlns:a16="http://schemas.microsoft.com/office/drawing/2014/main" id="{3165E4F7-C961-AE90-A9DB-3810523BB9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10" name="Graphic 9" descr="Speaker phone with solid fill">
            <a:extLst>
              <a:ext uri="{FF2B5EF4-FFF2-40B4-BE49-F238E27FC236}">
                <a16:creationId xmlns:a16="http://schemas.microsoft.com/office/drawing/2014/main" id="{43D84C37-7C94-E294-0A53-424D05BD600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2467" y="5050683"/>
            <a:ext cx="914400" cy="914400"/>
          </a:xfrm>
          <a:prstGeom prst="rect">
            <a:avLst/>
          </a:prstGeom>
        </p:spPr>
      </p:pic>
      <p:pic>
        <p:nvPicPr>
          <p:cNvPr id="11" name="Graphic 10" descr="Speaker phone with solid fill">
            <a:extLst>
              <a:ext uri="{FF2B5EF4-FFF2-40B4-BE49-F238E27FC236}">
                <a16:creationId xmlns:a16="http://schemas.microsoft.com/office/drawing/2014/main" id="{B5D153E0-B581-3198-16F3-974761BB64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5455913">
            <a:off x="9942828" y="4794615"/>
            <a:ext cx="1522094" cy="1522094"/>
          </a:xfrm>
          <a:prstGeom prst="rect">
            <a:avLst/>
          </a:prstGeom>
        </p:spPr>
      </p:pic>
    </p:spTree>
    <p:extLst>
      <p:ext uri="{BB962C8B-B14F-4D97-AF65-F5344CB8AC3E}">
        <p14:creationId xmlns:p14="http://schemas.microsoft.com/office/powerpoint/2010/main" val="42711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238BB-5CB3-8360-BD52-888319F7B0B5}"/>
              </a:ext>
            </a:extLst>
          </p:cNvPr>
          <p:cNvSpPr>
            <a:spLocks noGrp="1"/>
          </p:cNvSpPr>
          <p:nvPr>
            <p:ph type="title"/>
          </p:nvPr>
        </p:nvSpPr>
        <p:spPr/>
        <p:txBody>
          <a:bodyPr/>
          <a:lstStyle/>
          <a:p>
            <a:r>
              <a:rPr lang="en-US" dirty="0"/>
              <a:t>“Make the Call”</a:t>
            </a:r>
            <a:endParaRPr lang="en-CA" dirty="0"/>
          </a:p>
        </p:txBody>
      </p:sp>
      <p:sp>
        <p:nvSpPr>
          <p:cNvPr id="3" name="Content Placeholder 2">
            <a:extLst>
              <a:ext uri="{FF2B5EF4-FFF2-40B4-BE49-F238E27FC236}">
                <a16:creationId xmlns:a16="http://schemas.microsoft.com/office/drawing/2014/main" id="{25A238E3-D1C9-7354-B02A-7A718AC4190A}"/>
              </a:ext>
            </a:extLst>
          </p:cNvPr>
          <p:cNvSpPr>
            <a:spLocks noGrp="1"/>
          </p:cNvSpPr>
          <p:nvPr>
            <p:ph idx="1"/>
          </p:nvPr>
        </p:nvSpPr>
        <p:spPr>
          <a:xfrm>
            <a:off x="838200" y="1825625"/>
            <a:ext cx="10515600" cy="4108644"/>
          </a:xfrm>
        </p:spPr>
        <p:txBody>
          <a:bodyPr>
            <a:normAutofit/>
          </a:bodyPr>
          <a:lstStyle/>
          <a:p>
            <a:r>
              <a:rPr lang="en-US" sz="2400" dirty="0"/>
              <a:t>If you were to ask me the biggest negative impact that Covid has had on our Councils over the past two and a half years is the fact that it has dramatically reduced the lines of ongoing communication in many of our councils to the point where it could be classified as virtually “non-existent”.</a:t>
            </a:r>
          </a:p>
          <a:p>
            <a:r>
              <a:rPr lang="en-US" sz="2400" dirty="0"/>
              <a:t>Many District Deputies have stopped communicating with Councils</a:t>
            </a:r>
          </a:p>
          <a:p>
            <a:r>
              <a:rPr lang="en-US" sz="2400" dirty="0"/>
              <a:t>Many Councils have stopped communicating with Members</a:t>
            </a:r>
          </a:p>
          <a:p>
            <a:r>
              <a:rPr lang="en-US" sz="2400" dirty="0"/>
              <a:t>Many Members have stopped communicating with each other.</a:t>
            </a:r>
          </a:p>
          <a:p>
            <a:pPr marL="0" indent="0">
              <a:lnSpc>
                <a:spcPct val="100000"/>
              </a:lnSpc>
              <a:buNone/>
            </a:pPr>
            <a:endParaRPr lang="en-US" sz="2400" dirty="0"/>
          </a:p>
          <a:p>
            <a:pPr marL="0" indent="0">
              <a:buNone/>
            </a:pPr>
            <a:r>
              <a:rPr lang="en-US" sz="2400" dirty="0"/>
              <a:t>    Brothers, -- this is a sure-fire recipe for Council Disaster</a:t>
            </a:r>
          </a:p>
          <a:p>
            <a:pPr marL="0" indent="0">
              <a:buNone/>
            </a:pPr>
            <a:endParaRPr lang="en-US" sz="2400" dirty="0"/>
          </a:p>
          <a:p>
            <a:endParaRPr lang="en-CA" sz="2400" dirty="0"/>
          </a:p>
        </p:txBody>
      </p:sp>
      <p:pic>
        <p:nvPicPr>
          <p:cNvPr id="6" name="Graphic 5" descr="Speaker phone with solid fill">
            <a:extLst>
              <a:ext uri="{FF2B5EF4-FFF2-40B4-BE49-F238E27FC236}">
                <a16:creationId xmlns:a16="http://schemas.microsoft.com/office/drawing/2014/main" id="{1E60E93E-4D9E-11C4-850F-D40F19F3169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5455913">
            <a:off x="8885512" y="3706060"/>
            <a:ext cx="2156718" cy="2156718"/>
          </a:xfrm>
          <a:prstGeom prst="rect">
            <a:avLst/>
          </a:prstGeom>
        </p:spPr>
      </p:pic>
      <p:pic>
        <p:nvPicPr>
          <p:cNvPr id="7" name="Picture 6" descr="Logo&#10;&#10;Description automatically generated">
            <a:extLst>
              <a:ext uri="{FF2B5EF4-FFF2-40B4-BE49-F238E27FC236}">
                <a16:creationId xmlns:a16="http://schemas.microsoft.com/office/drawing/2014/main" id="{DE10A907-6F62-8F10-95CB-8576EF1EBE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8" name="Picture 7" descr="Logo&#10;&#10;Description automatically generated">
            <a:extLst>
              <a:ext uri="{FF2B5EF4-FFF2-40B4-BE49-F238E27FC236}">
                <a16:creationId xmlns:a16="http://schemas.microsoft.com/office/drawing/2014/main" id="{BB83D3FD-A776-E1D3-0A0B-D10A617E40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spTree>
    <p:extLst>
      <p:ext uri="{BB962C8B-B14F-4D97-AF65-F5344CB8AC3E}">
        <p14:creationId xmlns:p14="http://schemas.microsoft.com/office/powerpoint/2010/main" val="46957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06B2-95FE-B2CE-1B71-6DF46A26044A}"/>
              </a:ext>
            </a:extLst>
          </p:cNvPr>
          <p:cNvSpPr>
            <a:spLocks noGrp="1"/>
          </p:cNvSpPr>
          <p:nvPr>
            <p:ph type="title"/>
          </p:nvPr>
        </p:nvSpPr>
        <p:spPr/>
        <p:txBody>
          <a:bodyPr/>
          <a:lstStyle/>
          <a:p>
            <a:r>
              <a:rPr lang="en-US" dirty="0"/>
              <a:t>“Make the Call”</a:t>
            </a:r>
            <a:endParaRPr lang="en-CA" dirty="0"/>
          </a:p>
        </p:txBody>
      </p:sp>
      <p:sp>
        <p:nvSpPr>
          <p:cNvPr id="3" name="Content Placeholder 2">
            <a:extLst>
              <a:ext uri="{FF2B5EF4-FFF2-40B4-BE49-F238E27FC236}">
                <a16:creationId xmlns:a16="http://schemas.microsoft.com/office/drawing/2014/main" id="{6170B697-95F9-95FC-10C4-E438298E7B47}"/>
              </a:ext>
            </a:extLst>
          </p:cNvPr>
          <p:cNvSpPr>
            <a:spLocks noGrp="1"/>
          </p:cNvSpPr>
          <p:nvPr>
            <p:ph idx="1"/>
          </p:nvPr>
        </p:nvSpPr>
        <p:spPr/>
        <p:txBody>
          <a:bodyPr/>
          <a:lstStyle/>
          <a:p>
            <a:pPr algn="ctr"/>
            <a:r>
              <a:rPr lang="en-US" dirty="0"/>
              <a:t>MAKE </a:t>
            </a:r>
            <a:r>
              <a:rPr lang="en-US" sz="3600" u="sng" dirty="0">
                <a:solidFill>
                  <a:srgbClr val="0070C0"/>
                </a:solidFill>
              </a:rPr>
              <a:t>EFFECTIVE COMMUNICATION</a:t>
            </a:r>
            <a:r>
              <a:rPr lang="en-US" sz="3600" dirty="0">
                <a:solidFill>
                  <a:srgbClr val="0070C0"/>
                </a:solidFill>
              </a:rPr>
              <a:t> </a:t>
            </a:r>
          </a:p>
          <a:p>
            <a:pPr algn="ctr"/>
            <a:endParaRPr lang="en-US" dirty="0"/>
          </a:p>
          <a:p>
            <a:pPr algn="ctr"/>
            <a:r>
              <a:rPr lang="en-US" dirty="0"/>
              <a:t>A </a:t>
            </a:r>
            <a:r>
              <a:rPr lang="en-US" sz="3600" u="sng" dirty="0">
                <a:solidFill>
                  <a:srgbClr val="0070C0"/>
                </a:solidFill>
              </a:rPr>
              <a:t>TOP PRIORITY</a:t>
            </a:r>
            <a:r>
              <a:rPr lang="en-US" sz="3600" dirty="0">
                <a:solidFill>
                  <a:srgbClr val="0070C0"/>
                </a:solidFill>
              </a:rPr>
              <a:t> </a:t>
            </a:r>
            <a:r>
              <a:rPr lang="en-US" dirty="0"/>
              <a:t>ON YOUR TO-DO LIST </a:t>
            </a:r>
          </a:p>
          <a:p>
            <a:pPr algn="ctr"/>
            <a:endParaRPr lang="en-US" dirty="0"/>
          </a:p>
          <a:p>
            <a:pPr algn="ctr"/>
            <a:r>
              <a:rPr lang="en-US" dirty="0"/>
              <a:t>FOR THIS FRATERNAL YEAR</a:t>
            </a:r>
            <a:endParaRPr lang="en-CA" dirty="0"/>
          </a:p>
        </p:txBody>
      </p:sp>
      <p:pic>
        <p:nvPicPr>
          <p:cNvPr id="4" name="Picture 3" descr="Logo&#10;&#10;Description automatically generated">
            <a:extLst>
              <a:ext uri="{FF2B5EF4-FFF2-40B4-BE49-F238E27FC236}">
                <a16:creationId xmlns:a16="http://schemas.microsoft.com/office/drawing/2014/main" id="{506E8DEB-67BC-E0DB-3B34-84E4AD175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9589" y="180830"/>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8C8A7DEF-F86E-854C-A411-B5AF60B0F9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9489" y="359324"/>
            <a:ext cx="1266016" cy="937029"/>
          </a:xfrm>
          <a:prstGeom prst="rect">
            <a:avLst/>
          </a:prstGeom>
        </p:spPr>
      </p:pic>
      <p:pic>
        <p:nvPicPr>
          <p:cNvPr id="8" name="Graphic 7" descr="Telephone with solid fill">
            <a:extLst>
              <a:ext uri="{FF2B5EF4-FFF2-40B4-BE49-F238E27FC236}">
                <a16:creationId xmlns:a16="http://schemas.microsoft.com/office/drawing/2014/main" id="{B76CAE14-0F2E-B6DC-AB78-C9E12D7899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15582" y="4764087"/>
            <a:ext cx="1547813" cy="1547813"/>
          </a:xfrm>
          <a:prstGeom prst="rect">
            <a:avLst/>
          </a:prstGeom>
        </p:spPr>
      </p:pic>
    </p:spTree>
    <p:extLst>
      <p:ext uri="{BB962C8B-B14F-4D97-AF65-F5344CB8AC3E}">
        <p14:creationId xmlns:p14="http://schemas.microsoft.com/office/powerpoint/2010/main" val="133675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468BC-72DF-428C-8BFA-14F370EFE144}"/>
              </a:ext>
            </a:extLst>
          </p:cNvPr>
          <p:cNvSpPr>
            <a:spLocks noGrp="1"/>
          </p:cNvSpPr>
          <p:nvPr>
            <p:ph type="title"/>
          </p:nvPr>
        </p:nvSpPr>
        <p:spPr/>
        <p:txBody>
          <a:bodyPr/>
          <a:lstStyle/>
          <a:p>
            <a:r>
              <a:rPr lang="en-US" dirty="0"/>
              <a:t>“Make the Call”</a:t>
            </a:r>
            <a:endParaRPr lang="en-CA" dirty="0"/>
          </a:p>
        </p:txBody>
      </p:sp>
      <p:sp>
        <p:nvSpPr>
          <p:cNvPr id="5" name="TextBox 4">
            <a:extLst>
              <a:ext uri="{FF2B5EF4-FFF2-40B4-BE49-F238E27FC236}">
                <a16:creationId xmlns:a16="http://schemas.microsoft.com/office/drawing/2014/main" id="{E6294C48-A09F-4701-AAE9-AFA1CF8C93A8}"/>
              </a:ext>
            </a:extLst>
          </p:cNvPr>
          <p:cNvSpPr txBox="1"/>
          <p:nvPr/>
        </p:nvSpPr>
        <p:spPr>
          <a:xfrm>
            <a:off x="1289179" y="2063604"/>
            <a:ext cx="9613641" cy="3088025"/>
          </a:xfrm>
          <a:prstGeom prst="rect">
            <a:avLst/>
          </a:prstGeom>
          <a:noFill/>
        </p:spPr>
        <p:txBody>
          <a:bodyPr wrap="square">
            <a:spAutoFit/>
          </a:bodyPr>
          <a:lstStyle/>
          <a:p>
            <a:pPr lvl="0">
              <a:lnSpc>
                <a:spcPct val="107000"/>
              </a:lnSpc>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Who </a:t>
            </a:r>
            <a:r>
              <a:rPr lang="en-US" sz="2800" b="1" u="sng" dirty="0">
                <a:latin typeface="Calibri" panose="020F0502020204030204" pitchFamily="34" charset="0"/>
                <a:ea typeface="Calibri" panose="020F0502020204030204" pitchFamily="34" charset="0"/>
                <a:cs typeface="Times New Roman" panose="02020603050405020304" pitchFamily="18" charset="0"/>
              </a:rPr>
              <a:t>is</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 Your Target Audience ?</a:t>
            </a:r>
          </a:p>
          <a:p>
            <a:pPr marL="342900" lvl="0" indent="-342900">
              <a:lnSpc>
                <a:spcPct val="107000"/>
              </a:lnSpc>
              <a:buFont typeface="Symbol" panose="05050102010706020507" pitchFamily="18" charset="2"/>
              <a:buChar char=""/>
            </a:pPr>
            <a:endParaRPr lang="en-CA" sz="11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Councils in your District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This is not necessarily just the Grand Knight but all of the members of the council</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In most cases, the first step is in fact to pass on, in an electronic format, the correspondence you received from your Membership Information Officer</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Logo&#10;&#10;Description automatically generated">
            <a:extLst>
              <a:ext uri="{FF2B5EF4-FFF2-40B4-BE49-F238E27FC236}">
                <a16:creationId xmlns:a16="http://schemas.microsoft.com/office/drawing/2014/main" id="{9BA761F7-7BCA-ED6E-1EB6-D03FF23F9A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7" name="Picture 6" descr="Logo&#10;&#10;Description automatically generated">
            <a:extLst>
              <a:ext uri="{FF2B5EF4-FFF2-40B4-BE49-F238E27FC236}">
                <a16:creationId xmlns:a16="http://schemas.microsoft.com/office/drawing/2014/main" id="{800A83C0-749C-BF06-D74F-B665CF4AFF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8" name="Graphic 7" descr="Telephone with solid fill">
            <a:extLst>
              <a:ext uri="{FF2B5EF4-FFF2-40B4-BE49-F238E27FC236}">
                <a16:creationId xmlns:a16="http://schemas.microsoft.com/office/drawing/2014/main" id="{9A879D84-7386-FC24-07AA-59C5AD12D3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5007" y="4945062"/>
            <a:ext cx="1547813" cy="1547813"/>
          </a:xfrm>
          <a:prstGeom prst="rect">
            <a:avLst/>
          </a:prstGeom>
        </p:spPr>
      </p:pic>
    </p:spTree>
    <p:extLst>
      <p:ext uri="{BB962C8B-B14F-4D97-AF65-F5344CB8AC3E}">
        <p14:creationId xmlns:p14="http://schemas.microsoft.com/office/powerpoint/2010/main" val="156171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0A285-AF76-46C6-A5C4-07D475871B7C}"/>
              </a:ext>
            </a:extLst>
          </p:cNvPr>
          <p:cNvSpPr>
            <a:spLocks noGrp="1"/>
          </p:cNvSpPr>
          <p:nvPr>
            <p:ph type="title"/>
          </p:nvPr>
        </p:nvSpPr>
        <p:spPr/>
        <p:txBody>
          <a:bodyPr/>
          <a:lstStyle/>
          <a:p>
            <a:r>
              <a:rPr lang="en-US" dirty="0"/>
              <a:t>“Make the Call”</a:t>
            </a:r>
            <a:endParaRPr lang="en-CA" dirty="0"/>
          </a:p>
        </p:txBody>
      </p:sp>
      <p:sp>
        <p:nvSpPr>
          <p:cNvPr id="7" name="TextBox 6">
            <a:extLst>
              <a:ext uri="{FF2B5EF4-FFF2-40B4-BE49-F238E27FC236}">
                <a16:creationId xmlns:a16="http://schemas.microsoft.com/office/drawing/2014/main" id="{6FF9521F-5ED9-41C2-BBD1-7A50C7FB71BF}"/>
              </a:ext>
            </a:extLst>
          </p:cNvPr>
          <p:cNvSpPr txBox="1"/>
          <p:nvPr/>
        </p:nvSpPr>
        <p:spPr>
          <a:xfrm>
            <a:off x="1054359" y="1690688"/>
            <a:ext cx="10234127" cy="3565528"/>
          </a:xfrm>
          <a:prstGeom prst="rect">
            <a:avLst/>
          </a:prstGeom>
          <a:noFill/>
        </p:spPr>
        <p:txBody>
          <a:bodyPr wrap="square">
            <a:spAutoFit/>
          </a:bodyPr>
          <a:lstStyle/>
          <a:p>
            <a:pPr marL="742950" lvl="1" indent="-285750">
              <a:lnSpc>
                <a:spcPct val="107000"/>
              </a:lnSpc>
              <a:buFont typeface="Courier New" panose="02070309020205020404" pitchFamily="49" charset="0"/>
              <a:buChar char="o"/>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However, that by no means finalizes the matter. Ongoing personal phone contact with the Grand Knights in your councils is an essential part of your role.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In making these calls you not only want to ensure-</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He received the e-mail and opened it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He clearly understood the content of the document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And that he has an effective plan in place to undertake the necessary follow-up</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Logo&#10;&#10;Description automatically generated">
            <a:extLst>
              <a:ext uri="{FF2B5EF4-FFF2-40B4-BE49-F238E27FC236}">
                <a16:creationId xmlns:a16="http://schemas.microsoft.com/office/drawing/2014/main" id="{1A91B2B6-74DD-56D2-A569-36160865DD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6" name="Picture 5" descr="Logo&#10;&#10;Description automatically generated">
            <a:extLst>
              <a:ext uri="{FF2B5EF4-FFF2-40B4-BE49-F238E27FC236}">
                <a16:creationId xmlns:a16="http://schemas.microsoft.com/office/drawing/2014/main" id="{039B4A20-9768-30D6-241E-EDE1D200B8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8" name="Graphic 7" descr="Telephone with solid fill">
            <a:extLst>
              <a:ext uri="{FF2B5EF4-FFF2-40B4-BE49-F238E27FC236}">
                <a16:creationId xmlns:a16="http://schemas.microsoft.com/office/drawing/2014/main" id="{1F626E3A-9B3F-E1B6-D4EB-EABF21CB29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5007" y="4945062"/>
            <a:ext cx="1547813" cy="1547813"/>
          </a:xfrm>
          <a:prstGeom prst="rect">
            <a:avLst/>
          </a:prstGeom>
        </p:spPr>
      </p:pic>
    </p:spTree>
    <p:extLst>
      <p:ext uri="{BB962C8B-B14F-4D97-AF65-F5344CB8AC3E}">
        <p14:creationId xmlns:p14="http://schemas.microsoft.com/office/powerpoint/2010/main" val="374498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147A-A97D-6BD2-8AFA-4634711013A2}"/>
              </a:ext>
            </a:extLst>
          </p:cNvPr>
          <p:cNvSpPr>
            <a:spLocks noGrp="1"/>
          </p:cNvSpPr>
          <p:nvPr>
            <p:ph type="title"/>
          </p:nvPr>
        </p:nvSpPr>
        <p:spPr/>
        <p:txBody>
          <a:bodyPr/>
          <a:lstStyle/>
          <a:p>
            <a:r>
              <a:rPr lang="en-US" dirty="0"/>
              <a:t>“Make the Call”</a:t>
            </a:r>
            <a:endParaRPr lang="en-CA" dirty="0"/>
          </a:p>
        </p:txBody>
      </p:sp>
      <p:sp>
        <p:nvSpPr>
          <p:cNvPr id="3" name="Content Placeholder 2">
            <a:extLst>
              <a:ext uri="{FF2B5EF4-FFF2-40B4-BE49-F238E27FC236}">
                <a16:creationId xmlns:a16="http://schemas.microsoft.com/office/drawing/2014/main" id="{EF28F0A0-C0C7-4F6E-7C24-BA79D0C0B0FD}"/>
              </a:ext>
            </a:extLst>
          </p:cNvPr>
          <p:cNvSpPr>
            <a:spLocks noGrp="1"/>
          </p:cNvSpPr>
          <p:nvPr>
            <p:ph idx="1"/>
          </p:nvPr>
        </p:nvSpPr>
        <p:spPr>
          <a:xfrm>
            <a:off x="1586204" y="1722984"/>
            <a:ext cx="9218645" cy="4351338"/>
          </a:xfrm>
        </p:spPr>
        <p:txBody>
          <a:bodyPr>
            <a:normAutofit/>
          </a:bodyPr>
          <a:lstStyle/>
          <a:p>
            <a:r>
              <a:rPr lang="en-US" sz="2400" dirty="0"/>
              <a:t>Worthy District Deputies</a:t>
            </a:r>
          </a:p>
          <a:p>
            <a:r>
              <a:rPr lang="en-US" sz="2400" dirty="0"/>
              <a:t>There are many New Programs and undertakings that are being introduced on a regular basis which are not only innovative but exciting for our membership at large. Our council members have a basic right as members of the Order to be made aware of them.</a:t>
            </a:r>
          </a:p>
          <a:p>
            <a:r>
              <a:rPr lang="en-US" sz="2400" u="sng" dirty="0"/>
              <a:t>IT IS YOUR RESPONSIBILITY AS THEIR DISTRICT DEPUTY TO MAKE SURE THAT THIS HAPPENS.</a:t>
            </a:r>
          </a:p>
          <a:p>
            <a:r>
              <a:rPr lang="en-US" sz="2400" dirty="0"/>
              <a:t>Guaranteed, -- if you do not pass on the information you receive from State/Supreme to the councils there are many things that they will never know transpired and are certainly available to them.</a:t>
            </a:r>
            <a:endParaRPr lang="en-CA" sz="2400" dirty="0"/>
          </a:p>
        </p:txBody>
      </p:sp>
      <p:pic>
        <p:nvPicPr>
          <p:cNvPr id="4" name="Picture 3" descr="Logo&#10;&#10;Description automatically generated">
            <a:extLst>
              <a:ext uri="{FF2B5EF4-FFF2-40B4-BE49-F238E27FC236}">
                <a16:creationId xmlns:a16="http://schemas.microsoft.com/office/drawing/2014/main" id="{4D098D47-642A-0310-7D48-6507060BB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3CC40FA2-BEC9-D0D4-B40E-0BD24AABFE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6" name="Graphic 5" descr="Telephone with solid fill">
            <a:extLst>
              <a:ext uri="{FF2B5EF4-FFF2-40B4-BE49-F238E27FC236}">
                <a16:creationId xmlns:a16="http://schemas.microsoft.com/office/drawing/2014/main" id="{9D0EBEBA-B3CE-195B-92D1-C0F6F7FAA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5007" y="4945062"/>
            <a:ext cx="1547813" cy="1547813"/>
          </a:xfrm>
          <a:prstGeom prst="rect">
            <a:avLst/>
          </a:prstGeom>
        </p:spPr>
      </p:pic>
    </p:spTree>
    <p:extLst>
      <p:ext uri="{BB962C8B-B14F-4D97-AF65-F5344CB8AC3E}">
        <p14:creationId xmlns:p14="http://schemas.microsoft.com/office/powerpoint/2010/main" val="1559396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8CC9-B4D1-4748-8F3A-E0ADAFAF5A5D}"/>
              </a:ext>
            </a:extLst>
          </p:cNvPr>
          <p:cNvSpPr>
            <a:spLocks noGrp="1"/>
          </p:cNvSpPr>
          <p:nvPr>
            <p:ph type="title"/>
          </p:nvPr>
        </p:nvSpPr>
        <p:spPr/>
        <p:txBody>
          <a:bodyPr/>
          <a:lstStyle/>
          <a:p>
            <a:r>
              <a:rPr lang="en-US" dirty="0"/>
              <a:t>“Make the Call”</a:t>
            </a:r>
            <a:endParaRPr lang="en-CA" dirty="0"/>
          </a:p>
        </p:txBody>
      </p:sp>
      <p:sp>
        <p:nvSpPr>
          <p:cNvPr id="11" name="TextBox 10">
            <a:extLst>
              <a:ext uri="{FF2B5EF4-FFF2-40B4-BE49-F238E27FC236}">
                <a16:creationId xmlns:a16="http://schemas.microsoft.com/office/drawing/2014/main" id="{E25E755E-0B5F-4917-84BC-AABCB7F7C6D8}"/>
              </a:ext>
            </a:extLst>
          </p:cNvPr>
          <p:cNvSpPr txBox="1"/>
          <p:nvPr/>
        </p:nvSpPr>
        <p:spPr>
          <a:xfrm>
            <a:off x="1212980" y="2124555"/>
            <a:ext cx="9386596" cy="3481018"/>
          </a:xfrm>
          <a:prstGeom prst="rect">
            <a:avLst/>
          </a:prstGeom>
          <a:noFill/>
        </p:spPr>
        <p:txBody>
          <a:bodyPr wrap="square">
            <a:spAutoFit/>
          </a:bodyPr>
          <a:lstStyle/>
          <a:p>
            <a:pPr marL="742950" lvl="1" indent="-285750">
              <a:lnSpc>
                <a:spcPct val="107000"/>
              </a:lnSpc>
              <a:spcAft>
                <a:spcPts val="800"/>
              </a:spcAft>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Telephone, telephone, telephone, --- this is still a powerful tool to ensure that your ESSENTIAL lines of communication are maintained with your councils.</a:t>
            </a:r>
          </a:p>
          <a:p>
            <a:pPr marL="742950" lvl="1" indent="-285750">
              <a:lnSpc>
                <a:spcPct val="107000"/>
              </a:lnSpc>
              <a:spcAft>
                <a:spcPts val="800"/>
              </a:spcAft>
              <a:buFont typeface="Courier New" panose="02070309020205020404" pitchFamily="49" charset="0"/>
              <a:buChar char="o"/>
            </a:pPr>
            <a:r>
              <a:rPr lang="en-US" sz="2400" dirty="0">
                <a:latin typeface="Calibri" panose="020F0502020204030204" pitchFamily="34" charset="0"/>
                <a:ea typeface="Calibri" panose="020F0502020204030204" pitchFamily="34" charset="0"/>
                <a:cs typeface="Times New Roman" panose="02020603050405020304" pitchFamily="18" charset="0"/>
              </a:rPr>
              <a:t>For many of you this will also be an easy alternative. Put up your hand if you really enjoy  sitting for an hour composing a seemingly endless e-mail.</a:t>
            </a:r>
          </a:p>
          <a:p>
            <a:pPr marL="742950" lvl="1" indent="-285750">
              <a:lnSpc>
                <a:spcPct val="107000"/>
              </a:lnSpc>
              <a:spcAft>
                <a:spcPts val="800"/>
              </a:spcAft>
              <a:buFont typeface="Courier New" panose="02070309020205020404" pitchFamily="49" charset="0"/>
              <a:buChar char="o"/>
            </a:pPr>
            <a:r>
              <a:rPr lang="en-US" sz="2400" dirty="0">
                <a:effectLst/>
                <a:latin typeface="Calibri" panose="020F0502020204030204" pitchFamily="34" charset="0"/>
                <a:ea typeface="Calibri" panose="020F0502020204030204" pitchFamily="34" charset="0"/>
                <a:cs typeface="Times New Roman" panose="02020603050405020304" pitchFamily="18" charset="0"/>
              </a:rPr>
              <a:t>Isn’t dialing the phone a much easier alternative?</a:t>
            </a:r>
          </a:p>
          <a:p>
            <a:pPr marL="742950" lvl="1" indent="-285750">
              <a:lnSpc>
                <a:spcPct val="107000"/>
              </a:lnSpc>
              <a:spcAft>
                <a:spcPts val="800"/>
              </a:spcAft>
              <a:buFont typeface="Courier New" panose="02070309020205020404" pitchFamily="49" charset="0"/>
              <a:buChar char="o"/>
            </a:pPr>
            <a:endParaRPr lang="en-CA" sz="2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Logo&#10;&#10;Description automatically generated">
            <a:extLst>
              <a:ext uri="{FF2B5EF4-FFF2-40B4-BE49-F238E27FC236}">
                <a16:creationId xmlns:a16="http://schemas.microsoft.com/office/drawing/2014/main" id="{99C840A0-EE03-F9E9-1D43-76782FE0C2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6" name="Picture 5" descr="Logo&#10;&#10;Description automatically generated">
            <a:extLst>
              <a:ext uri="{FF2B5EF4-FFF2-40B4-BE49-F238E27FC236}">
                <a16:creationId xmlns:a16="http://schemas.microsoft.com/office/drawing/2014/main" id="{8EA0A2BA-DA57-F542-48A9-12E4CAFB81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7" name="Graphic 6" descr="Telephone with solid fill">
            <a:extLst>
              <a:ext uri="{FF2B5EF4-FFF2-40B4-BE49-F238E27FC236}">
                <a16:creationId xmlns:a16="http://schemas.microsoft.com/office/drawing/2014/main" id="{B3702E83-1F9D-59DA-0181-A9F042E870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5007" y="4945062"/>
            <a:ext cx="1547813" cy="1547813"/>
          </a:xfrm>
          <a:prstGeom prst="rect">
            <a:avLst/>
          </a:prstGeom>
        </p:spPr>
      </p:pic>
    </p:spTree>
    <p:extLst>
      <p:ext uri="{BB962C8B-B14F-4D97-AF65-F5344CB8AC3E}">
        <p14:creationId xmlns:p14="http://schemas.microsoft.com/office/powerpoint/2010/main" val="44976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D5D6-5F1B-127A-9917-2A3430DCEBED}"/>
              </a:ext>
            </a:extLst>
          </p:cNvPr>
          <p:cNvSpPr>
            <a:spLocks noGrp="1"/>
          </p:cNvSpPr>
          <p:nvPr>
            <p:ph type="title"/>
          </p:nvPr>
        </p:nvSpPr>
        <p:spPr>
          <a:xfrm>
            <a:off x="803910" y="365125"/>
            <a:ext cx="10515600" cy="1325563"/>
          </a:xfrm>
        </p:spPr>
        <p:txBody>
          <a:bodyPr/>
          <a:lstStyle/>
          <a:p>
            <a:r>
              <a:rPr lang="en-US" dirty="0"/>
              <a:t>“ Make the Call”</a:t>
            </a:r>
            <a:endParaRPr lang="en-CA" dirty="0"/>
          </a:p>
        </p:txBody>
      </p:sp>
      <p:sp>
        <p:nvSpPr>
          <p:cNvPr id="3" name="Content Placeholder 2">
            <a:extLst>
              <a:ext uri="{FF2B5EF4-FFF2-40B4-BE49-F238E27FC236}">
                <a16:creationId xmlns:a16="http://schemas.microsoft.com/office/drawing/2014/main" id="{0D0E85FF-E236-7F9E-AF89-0D589C028013}"/>
              </a:ext>
            </a:extLst>
          </p:cNvPr>
          <p:cNvSpPr>
            <a:spLocks noGrp="1"/>
          </p:cNvSpPr>
          <p:nvPr>
            <p:ph idx="1"/>
          </p:nvPr>
        </p:nvSpPr>
        <p:spPr>
          <a:xfrm>
            <a:off x="1168192" y="1399712"/>
            <a:ext cx="9495998" cy="5218991"/>
          </a:xfrm>
        </p:spPr>
        <p:txBody>
          <a:bodyPr>
            <a:normAutofit fontScale="25000" lnSpcReduction="20000"/>
          </a:bodyPr>
          <a:lstStyle/>
          <a:p>
            <a:pPr marL="0" lvl="0" indent="0">
              <a:lnSpc>
                <a:spcPct val="107000"/>
              </a:lnSpc>
              <a:buNone/>
            </a:pPr>
            <a:r>
              <a:rPr lang="en-US" sz="11200" b="1" u="sng" dirty="0">
                <a:effectLst/>
                <a:latin typeface="Calibri" panose="020F0502020204030204" pitchFamily="34" charset="0"/>
                <a:ea typeface="Calibri" panose="020F0502020204030204" pitchFamily="34" charset="0"/>
                <a:cs typeface="Times New Roman" panose="02020603050405020304" pitchFamily="18" charset="0"/>
              </a:rPr>
              <a:t>Guidelines when communicating with Councils in Your District</a:t>
            </a:r>
            <a:endParaRPr lang="en-CA" sz="11200" u="sng"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9600" dirty="0">
                <a:effectLst/>
                <a:latin typeface="Calibri" panose="020F0502020204030204" pitchFamily="34" charset="0"/>
                <a:ea typeface="Calibri" panose="020F0502020204030204" pitchFamily="34" charset="0"/>
                <a:cs typeface="Times New Roman" panose="02020603050405020304" pitchFamily="18" charset="0"/>
              </a:rPr>
              <a:t>You MUST maintain communication lines with every council</a:t>
            </a:r>
            <a:endParaRPr lang="en-CA" sz="9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US" sz="9600" dirty="0">
                <a:effectLst/>
                <a:latin typeface="Calibri" panose="020F0502020204030204" pitchFamily="34" charset="0"/>
                <a:ea typeface="Calibri" panose="020F0502020204030204" pitchFamily="34" charset="0"/>
                <a:cs typeface="Times New Roman" panose="02020603050405020304" pitchFamily="18" charset="0"/>
              </a:rPr>
              <a:t>This definitely includes </a:t>
            </a:r>
            <a:r>
              <a:rPr lang="en-US" sz="9600" u="sng" dirty="0">
                <a:effectLst/>
                <a:latin typeface="Calibri" panose="020F0502020204030204" pitchFamily="34" charset="0"/>
                <a:ea typeface="Calibri" panose="020F0502020204030204" pitchFamily="34" charset="0"/>
                <a:cs typeface="Times New Roman" panose="02020603050405020304" pitchFamily="18" charset="0"/>
              </a:rPr>
              <a:t>inactive councils</a:t>
            </a:r>
            <a:endParaRPr lang="en-US" sz="9600" u="sng" dirty="0">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CA" sz="9600" dirty="0">
                <a:effectLst/>
                <a:latin typeface="Calibri" panose="020F0502020204030204" pitchFamily="34" charset="0"/>
                <a:ea typeface="Calibri" panose="020F0502020204030204" pitchFamily="34" charset="0"/>
                <a:cs typeface="Times New Roman" panose="02020603050405020304" pitchFamily="18" charset="0"/>
              </a:rPr>
              <a:t> These councils should be a top priority</a:t>
            </a:r>
          </a:p>
          <a:p>
            <a:pPr marL="1143000" lvl="2" indent="-228600">
              <a:lnSpc>
                <a:spcPct val="107000"/>
              </a:lnSpc>
              <a:buFont typeface="Wingdings" panose="05000000000000000000" pitchFamily="2" charset="2"/>
              <a:buChar char=""/>
            </a:pPr>
            <a:r>
              <a:rPr lang="en-US" sz="9600" dirty="0">
                <a:effectLst/>
                <a:latin typeface="Calibri" panose="020F0502020204030204" pitchFamily="34" charset="0"/>
                <a:ea typeface="Calibri" panose="020F0502020204030204" pitchFamily="34" charset="0"/>
                <a:cs typeface="Times New Roman" panose="02020603050405020304" pitchFamily="18" charset="0"/>
              </a:rPr>
              <a:t>There will be many councils where this is difficult</a:t>
            </a:r>
            <a:endParaRPr lang="en-CA" sz="9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9600" dirty="0">
                <a:effectLst/>
                <a:latin typeface="Calibri" panose="020F0502020204030204" pitchFamily="34" charset="0"/>
                <a:ea typeface="Calibri" panose="020F0502020204030204" pitchFamily="34" charset="0"/>
                <a:cs typeface="Times New Roman" panose="02020603050405020304" pitchFamily="18" charset="0"/>
              </a:rPr>
              <a:t>Where council communication becomes a problem immediately Correspond with State Office regarding the issues you are having</a:t>
            </a:r>
            <a:endParaRPr lang="en-CA" sz="9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US" sz="9600" dirty="0">
                <a:effectLst/>
                <a:latin typeface="Calibri" panose="020F0502020204030204" pitchFamily="34" charset="0"/>
                <a:ea typeface="Calibri" panose="020F0502020204030204" pitchFamily="34" charset="0"/>
                <a:cs typeface="Times New Roman" panose="02020603050405020304" pitchFamily="18" charset="0"/>
              </a:rPr>
              <a:t>There will be many topics raised where you don’t have the answer. When you don’t know the answer, -- simply say – “I don’t know, -- but I will gladly get the answer from someone who does and get back to you very shortly and answer your question</a:t>
            </a:r>
          </a:p>
          <a:p>
            <a:pPr marL="742950" lvl="1" indent="-285750">
              <a:lnSpc>
                <a:spcPct val="107000"/>
              </a:lnSpc>
              <a:spcAft>
                <a:spcPts val="800"/>
              </a:spcAft>
              <a:buFont typeface="Courier New" panose="02070309020205020404" pitchFamily="49" charset="0"/>
              <a:buChar char="o"/>
            </a:pPr>
            <a:r>
              <a:rPr lang="en-US" sz="9600" dirty="0">
                <a:effectLst/>
                <a:latin typeface="Calibri" panose="020F0502020204030204" pitchFamily="34" charset="0"/>
                <a:ea typeface="Calibri" panose="020F0502020204030204" pitchFamily="34" charset="0"/>
                <a:cs typeface="Times New Roman" panose="02020603050405020304" pitchFamily="18" charset="0"/>
              </a:rPr>
              <a:t>With all of this in mind you can easily see that maintaining a good working relationship with your Grand Knights is absolutely essential if you are to be effective in your D. D. role</a:t>
            </a:r>
            <a:endParaRPr lang="en-CA" sz="96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pic>
        <p:nvPicPr>
          <p:cNvPr id="4" name="Picture 3" descr="Logo&#10;&#10;Description automatically generated">
            <a:extLst>
              <a:ext uri="{FF2B5EF4-FFF2-40B4-BE49-F238E27FC236}">
                <a16:creationId xmlns:a16="http://schemas.microsoft.com/office/drawing/2014/main" id="{252BDF04-AEC7-A0C7-BCFF-61F9F8625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0094" y="180830"/>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21C2273F-2CCB-ED2A-4FEC-54407410B4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9994" y="359324"/>
            <a:ext cx="1266016" cy="937029"/>
          </a:xfrm>
          <a:prstGeom prst="rect">
            <a:avLst/>
          </a:prstGeom>
        </p:spPr>
      </p:pic>
      <p:pic>
        <p:nvPicPr>
          <p:cNvPr id="7" name="Graphic 6" descr="Telephone with solid fill">
            <a:extLst>
              <a:ext uri="{FF2B5EF4-FFF2-40B4-BE49-F238E27FC236}">
                <a16:creationId xmlns:a16="http://schemas.microsoft.com/office/drawing/2014/main" id="{761C1373-F000-53C3-2A76-8F3DB8642C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8443" y="5116610"/>
            <a:ext cx="1547813" cy="1547813"/>
          </a:xfrm>
          <a:prstGeom prst="rect">
            <a:avLst/>
          </a:prstGeom>
        </p:spPr>
      </p:pic>
    </p:spTree>
    <p:extLst>
      <p:ext uri="{BB962C8B-B14F-4D97-AF65-F5344CB8AC3E}">
        <p14:creationId xmlns:p14="http://schemas.microsoft.com/office/powerpoint/2010/main" val="2327234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702</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Courier New</vt:lpstr>
      <vt:lpstr>HelveticaNeue-Roman</vt:lpstr>
      <vt:lpstr>Symbol</vt:lpstr>
      <vt:lpstr>Wingdings</vt:lpstr>
      <vt:lpstr>Office Theme</vt:lpstr>
      <vt:lpstr>Effective Communication</vt:lpstr>
      <vt:lpstr>“Make the Call”</vt:lpstr>
      <vt:lpstr>“Make the Call”</vt:lpstr>
      <vt:lpstr>“Make the Call”</vt:lpstr>
      <vt:lpstr>“Make the Call”</vt:lpstr>
      <vt:lpstr>“Make the Call”</vt:lpstr>
      <vt:lpstr>“Make the Call”</vt:lpstr>
      <vt:lpstr>“Make the Call”</vt:lpstr>
      <vt:lpstr>“ Make the Call”</vt:lpstr>
      <vt:lpstr>“Make the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Communication</dc:title>
  <dc:creator>Jerry Hayes</dc:creator>
  <cp:lastModifiedBy>Jerry Hayes</cp:lastModifiedBy>
  <cp:revision>28</cp:revision>
  <dcterms:created xsi:type="dcterms:W3CDTF">2021-11-23T13:27:30Z</dcterms:created>
  <dcterms:modified xsi:type="dcterms:W3CDTF">2022-06-15T14:57:43Z</dcterms:modified>
</cp:coreProperties>
</file>