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9" r:id="rId3"/>
    <p:sldId id="272" r:id="rId4"/>
    <p:sldId id="288" r:id="rId5"/>
    <p:sldId id="281" r:id="rId6"/>
    <p:sldId id="296" r:id="rId7"/>
    <p:sldId id="277" r:id="rId8"/>
    <p:sldId id="294" r:id="rId9"/>
    <p:sldId id="290" r:id="rId10"/>
    <p:sldId id="295" r:id="rId11"/>
    <p:sldId id="291" r:id="rId12"/>
    <p:sldId id="300" r:id="rId13"/>
    <p:sldId id="301" r:id="rId14"/>
    <p:sldId id="302" r:id="rId15"/>
    <p:sldId id="303" r:id="rId16"/>
    <p:sldId id="298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4" r:id="rId26"/>
    <p:sldId id="315" r:id="rId27"/>
    <p:sldId id="316" r:id="rId28"/>
    <p:sldId id="317" r:id="rId29"/>
    <p:sldId id="287" r:id="rId30"/>
    <p:sldId id="313" r:id="rId31"/>
  </p:sldIdLst>
  <p:sldSz cx="9144000" cy="6858000" type="screen4x3"/>
  <p:notesSz cx="7086600" cy="8686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F8F8F8"/>
    <a:srgbClr val="6600CC"/>
    <a:srgbClr val="009900"/>
    <a:srgbClr val="FF3300"/>
    <a:srgbClr val="33CC33"/>
    <a:srgbClr val="99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1412" autoAdjust="0"/>
  </p:normalViewPr>
  <p:slideViewPr>
    <p:cSldViewPr>
      <p:cViewPr>
        <p:scale>
          <a:sx n="71" d="100"/>
          <a:sy n="71" d="100"/>
        </p:scale>
        <p:origin x="-18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8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804" y="-108"/>
      </p:cViewPr>
      <p:guideLst>
        <p:guide orient="horz" pos="2736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1178" cy="4341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3833" y="1"/>
            <a:ext cx="3071178" cy="4341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8E0E6-0019-4AC9-9A43-8A58E9B6E6A2}" type="datetimeFigureOut">
              <a:rPr lang="en-CA" smtClean="0"/>
              <a:t>2020-12-28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1136"/>
            <a:ext cx="3071178" cy="4341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3833" y="8251136"/>
            <a:ext cx="3071178" cy="4341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1D351-1217-4C4D-A39C-E3B431130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1686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1" cy="434340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0"/>
            <a:ext cx="3070861" cy="434340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4634FA86-6228-4CF0-B064-752995F9C1DF}" type="datetimeFigureOut">
              <a:rPr lang="en-CA" smtClean="0"/>
              <a:t>2020-12-28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652463"/>
            <a:ext cx="43402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1" y="4126230"/>
            <a:ext cx="5669280" cy="3909060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3070861" cy="434340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250953"/>
            <a:ext cx="3070861" cy="434340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CB98150E-3A3C-4326-8A7B-72D66953C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019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199" indent="-176199">
              <a:buFont typeface="Arial" panose="020B0604020202020204" pitchFamily="34" charset="0"/>
              <a:buChar char="•"/>
            </a:pPr>
            <a:endParaRPr lang="en-US" baseline="0" dirty="0"/>
          </a:p>
          <a:p>
            <a:pPr lvl="1"/>
            <a:r>
              <a:rPr lang="en-US" baseline="0" dirty="0"/>
              <a:t>We have done well but it’s time to take a critical view of the future….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8150E-3A3C-4326-8A7B-72D66953CE0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360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8150E-3A3C-4326-8A7B-72D66953CE0F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2602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8150E-3A3C-4326-8A7B-72D66953CE0F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9446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8150E-3A3C-4326-8A7B-72D66953CE0F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5053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8150E-3A3C-4326-8A7B-72D66953CE0F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968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Prayer for the Holy Innocents</a:t>
            </a:r>
          </a:p>
          <a:p>
            <a:endParaRPr lang="en-US" dirty="0" smtClean="0"/>
          </a:p>
          <a:p>
            <a:r>
              <a:rPr lang="en-US" dirty="0" smtClean="0"/>
              <a:t>Message from SD DAVID PETERS:  MCGIVNEY2020 code for free membership expires in three days, on Dec 31.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8150E-3A3C-4326-8A7B-72D66953CE0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093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Summer 2020 =&gt; researched options for 2021 Lottery</a:t>
            </a:r>
          </a:p>
          <a:p>
            <a:r>
              <a:rPr lang="en-US" dirty="0" smtClean="0"/>
              <a:t>                     =&gt; selected two professional companies with experience in on-line fundraising</a:t>
            </a:r>
          </a:p>
          <a:p>
            <a:endParaRPr lang="en-US" dirty="0" smtClean="0"/>
          </a:p>
          <a:p>
            <a:r>
              <a:rPr lang="en-US" dirty="0" smtClean="0"/>
              <a:t>Our KOC 50/50 will be professionally run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8150E-3A3C-4326-8A7B-72D66953CE0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097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8150E-3A3C-4326-8A7B-72D66953CE0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337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8150E-3A3C-4326-8A7B-72D66953CE0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7758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5/23 from Ascend </a:t>
            </a:r>
            <a:r>
              <a:rPr lang="en-US" dirty="0" err="1"/>
              <a:t>powerpoint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8150E-3A3C-4326-8A7B-72D66953CE0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210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8150E-3A3C-4326-8A7B-72D66953CE0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566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Email is important</a:t>
            </a:r>
          </a:p>
          <a:p>
            <a:r>
              <a:rPr lang="en-US" dirty="0" smtClean="0"/>
              <a:t>DOB to verify age</a:t>
            </a:r>
          </a:p>
          <a:p>
            <a:r>
              <a:rPr lang="en-US" dirty="0" smtClean="0"/>
              <a:t>Address to verify residency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8150E-3A3C-4326-8A7B-72D66953CE0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3500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8150E-3A3C-4326-8A7B-72D66953CE0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185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2020-12-28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5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2020-12-28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40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2020-12-28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84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2020-12-28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29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2020-12-28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4469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2020-12-28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84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2020-12-28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292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2020-12-28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51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2020-12-28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3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2020-12-28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2020-12-28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2020-12-28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2020-12-28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3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2020-12-28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2020-12-28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3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2020-12-28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1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2020-12-28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7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D8D2204-DAD9-446C-8313-0092AA1A4289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2020-12-28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E1C5D53-A1EF-46A6-9EE2-E29387D76F14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765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133600"/>
            <a:ext cx="8301949" cy="1600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Information Session for 50/50 on-line Raffle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60325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>
                <a:solidFill>
                  <a:srgbClr val="0000CC"/>
                </a:solidFill>
              </a:rPr>
              <a:t>Jaime Libaque</a:t>
            </a:r>
            <a:r>
              <a:rPr lang="en-US" b="1" dirty="0">
                <a:solidFill>
                  <a:srgbClr val="0000CC"/>
                </a:solidFill>
              </a:rPr>
              <a:t>, </a:t>
            </a:r>
            <a:r>
              <a:rPr lang="en-US" sz="2000" b="1" dirty="0">
                <a:solidFill>
                  <a:srgbClr val="0000CC"/>
                </a:solidFill>
              </a:rPr>
              <a:t>FDD, PGK, PFN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Jaime.libaque@rogers.com</a:t>
            </a:r>
            <a:endParaRPr lang="en-US" sz="2000" b="1" dirty="0">
              <a:solidFill>
                <a:srgbClr val="0000CC"/>
              </a:solidFill>
            </a:endParaRPr>
          </a:p>
          <a:p>
            <a:r>
              <a:rPr lang="en-US" sz="2000" b="1" dirty="0">
                <a:solidFill>
                  <a:srgbClr val="0000CC"/>
                </a:solidFill>
              </a:rPr>
              <a:t>Cell (416) 456-7084</a:t>
            </a:r>
            <a:endParaRPr lang="en-CA" b="1" dirty="0">
              <a:solidFill>
                <a:srgbClr val="0000CC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066800" y="5537200"/>
            <a:ext cx="603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i="1" kern="0" dirty="0">
                <a:solidFill>
                  <a:srgbClr val="0000CC"/>
                </a:solidFill>
                <a:highlight>
                  <a:srgbClr val="FFFF00"/>
                </a:highlight>
              </a:rPr>
              <a:t>“ Think of the possibilities..”</a:t>
            </a:r>
            <a:endParaRPr lang="en-CA" b="1" i="1" kern="0" dirty="0">
              <a:solidFill>
                <a:srgbClr val="0000CC"/>
              </a:solidFill>
              <a:highlight>
                <a:srgbClr val="FFFF00"/>
              </a:highligh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41" y="246529"/>
            <a:ext cx="366310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285"/>
            <a:ext cx="9144000" cy="67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4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4648200" cy="1524000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On-line 50/50 is 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Simple </a:t>
            </a:r>
            <a:endParaRPr lang="en-CA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38400"/>
            <a:ext cx="3581400" cy="2286000"/>
          </a:xfrm>
        </p:spPr>
        <p:txBody>
          <a:bodyPr/>
          <a:lstStyle/>
          <a:p>
            <a:r>
              <a:rPr lang="en-US" sz="2800" b="1" i="1" u="sng" dirty="0"/>
              <a:t>Step 3 </a:t>
            </a:r>
            <a:r>
              <a:rPr lang="en-US" sz="2800" b="1" i="1" dirty="0"/>
              <a:t>: an e-mail with the ticket numbers is sent to the buyer, for example:</a:t>
            </a:r>
          </a:p>
          <a:p>
            <a:pPr marL="0" indent="0">
              <a:buNone/>
            </a:pPr>
            <a:endParaRPr lang="en-US" sz="2800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0482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2438400" cy="6353175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9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993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4000" b="1" dirty="0">
                <a:solidFill>
                  <a:srgbClr val="FFC000"/>
                </a:solidFill>
              </a:rPr>
              <a:t>How can Councils participate?</a:t>
            </a:r>
            <a:endParaRPr lang="en-CA" sz="4000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16323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2590800" y="2514600"/>
            <a:ext cx="16002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798380" y="2342493"/>
            <a:ext cx="16002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971800" y="1999593"/>
            <a:ext cx="16002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Council </a:t>
            </a: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web link</a:t>
            </a: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719552" y="3657600"/>
            <a:ext cx="2081048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Village Media website</a:t>
            </a: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798380" y="4706471"/>
            <a:ext cx="16002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OSC website</a:t>
            </a: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257800" y="3200400"/>
            <a:ext cx="1600200" cy="11430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Secure Merchant platform</a:t>
            </a: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294179" y="3429000"/>
            <a:ext cx="1600200" cy="685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OSC bank account</a:t>
            </a: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572000" y="2514600"/>
            <a:ext cx="6858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8" idx="3"/>
          </p:cNvCxnSpPr>
          <p:nvPr/>
        </p:nvCxnSpPr>
        <p:spPr bwMode="auto">
          <a:xfrm flipV="1">
            <a:off x="4800600" y="3771900"/>
            <a:ext cx="457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9" idx="3"/>
          </p:cNvCxnSpPr>
          <p:nvPr/>
        </p:nvCxnSpPr>
        <p:spPr bwMode="auto">
          <a:xfrm flipV="1">
            <a:off x="4398580" y="4325471"/>
            <a:ext cx="859220" cy="723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10" idx="3"/>
            <a:endCxn id="11" idx="1"/>
          </p:cNvCxnSpPr>
          <p:nvPr/>
        </p:nvCxnSpPr>
        <p:spPr bwMode="auto">
          <a:xfrm>
            <a:off x="6858000" y="3771900"/>
            <a:ext cx="4361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017494" y="5715000"/>
            <a:ext cx="7391400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Higher Council sales =&gt;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higher </a:t>
            </a:r>
            <a:r>
              <a:rPr lang="en-US" sz="2800" b="1" dirty="0" smtClean="0">
                <a:solidFill>
                  <a:srgbClr val="FF0000"/>
                </a:solidFill>
              </a:rPr>
              <a:t>returns </a:t>
            </a:r>
            <a:r>
              <a:rPr lang="en-US" sz="2800" b="1" dirty="0">
                <a:solidFill>
                  <a:srgbClr val="FF0000"/>
                </a:solidFill>
              </a:rPr>
              <a:t>for the Council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8382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800" b="1" dirty="0">
                <a:solidFill>
                  <a:srgbClr val="FFC000"/>
                </a:solidFill>
              </a:rPr>
              <a:t>How can Councils participate?</a:t>
            </a:r>
            <a:endParaRPr lang="en-CA" sz="3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696200" cy="44958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sz="3500" b="1" dirty="0"/>
          </a:p>
          <a:p>
            <a:r>
              <a:rPr lang="en-US" sz="3500" b="1" i="1" dirty="0"/>
              <a:t>Use smart phones, Tablets, Laptops</a:t>
            </a:r>
          </a:p>
          <a:p>
            <a:pPr lvl="1"/>
            <a:r>
              <a:rPr lang="en-US" sz="3500" b="1" i="1" dirty="0"/>
              <a:t>Promote using email, social media and Council/Parish website (if possible)</a:t>
            </a:r>
          </a:p>
          <a:p>
            <a:pPr lvl="1"/>
            <a:r>
              <a:rPr lang="en-US" sz="3500" b="1" i="1" dirty="0"/>
              <a:t>Promote local charity recipients (e. g. Church project)</a:t>
            </a:r>
          </a:p>
          <a:p>
            <a:endParaRPr lang="en-US" sz="3500" b="1" i="1" dirty="0"/>
          </a:p>
          <a:p>
            <a:r>
              <a:rPr lang="en-US" sz="3500" b="1" i="1" dirty="0"/>
              <a:t>Hand-held devices and printers available for rent (additional cost to each Council)</a:t>
            </a:r>
            <a:endParaRPr lang="en-CA" sz="3500" b="1" i="1" dirty="0"/>
          </a:p>
        </p:txBody>
      </p:sp>
    </p:spTree>
    <p:extLst>
      <p:ext uri="{BB962C8B-B14F-4D97-AF65-F5344CB8AC3E}">
        <p14:creationId xmlns:p14="http://schemas.microsoft.com/office/powerpoint/2010/main" val="23894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99300" cy="10668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How will it be advertised?</a:t>
            </a:r>
            <a:endParaRPr lang="en-CA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i="1" dirty="0"/>
              <a:t>Local Village Media website</a:t>
            </a:r>
          </a:p>
          <a:p>
            <a:endParaRPr lang="en-US" sz="2800" b="1" i="1" dirty="0"/>
          </a:p>
          <a:p>
            <a:r>
              <a:rPr lang="en-US" sz="2800" b="1" i="1" dirty="0"/>
              <a:t>Local Councils to use traditional donors and social media tools</a:t>
            </a:r>
          </a:p>
          <a:p>
            <a:endParaRPr lang="en-US" sz="2800" b="1" i="1" dirty="0"/>
          </a:p>
          <a:p>
            <a:r>
              <a:rPr lang="en-US" sz="2800" b="1" i="1" dirty="0"/>
              <a:t>Ontario State will have a web page</a:t>
            </a:r>
            <a:endParaRPr lang="en-CA" sz="2800" b="1" i="1" dirty="0"/>
          </a:p>
        </p:txBody>
      </p:sp>
    </p:spTree>
    <p:extLst>
      <p:ext uri="{BB962C8B-B14F-4D97-AF65-F5344CB8AC3E}">
        <p14:creationId xmlns:p14="http://schemas.microsoft.com/office/powerpoint/2010/main" val="1611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112"/>
            <a:ext cx="9144000" cy="69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3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19200"/>
          </a:xfrm>
        </p:spPr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Frequently Asked Questions</a:t>
            </a:r>
            <a:endParaRPr lang="en-CA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667959" cy="353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Q: </a:t>
            </a:r>
            <a:r>
              <a:rPr lang="en-US" sz="2800" b="1" i="1" dirty="0"/>
              <a:t>Are the transactions secure and is the privacy of consumers protected?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A: Yes. The regulator (AGCO) requires proof that technology solution is both secure and protects privacy. The contracted company (Ascend) is registered with the AGCO</a:t>
            </a:r>
            <a:endParaRPr lang="en-CA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Frequently Asked Questions</a:t>
            </a:r>
            <a:endParaRPr lang="en-CA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Q: </a:t>
            </a:r>
            <a:r>
              <a:rPr lang="en-US" sz="2800" b="1" i="1" dirty="0"/>
              <a:t>Will Councils have a share of the profits ?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A: Yes. We will follow the past practice of the paper-based lottery and share the net profit with participating Councils (proportional to their sales)</a:t>
            </a:r>
            <a:endParaRPr lang="en-CA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Frequently Asked Questions</a:t>
            </a:r>
            <a:endParaRPr lang="en-CA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439359" cy="353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Q: </a:t>
            </a:r>
            <a:r>
              <a:rPr lang="en-US" sz="2800" b="1" i="1" dirty="0"/>
              <a:t>Do Councils have to participate throughout the year?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A:No. Participation is optional but encouraged as a practical means of raising funds.</a:t>
            </a:r>
            <a:endParaRPr lang="en-CA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	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Frequently Asked Questions</a:t>
            </a:r>
            <a:endParaRPr lang="en-CA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515559" cy="353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Q: </a:t>
            </a:r>
            <a:r>
              <a:rPr lang="en-US" sz="2800" b="1" i="1" dirty="0"/>
              <a:t>Can Councils operate their own on-line 50/50?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A:Yes. However they would have to obtain the AGCO license and cover all fixed costs (license, technology solution, </a:t>
            </a:r>
            <a:r>
              <a:rPr lang="en-US" sz="2800" b="1" i="1" dirty="0" err="1">
                <a:solidFill>
                  <a:srgbClr val="FF0000"/>
                </a:solidFill>
              </a:rPr>
              <a:t>etc</a:t>
            </a:r>
            <a:r>
              <a:rPr lang="en-US" sz="2800" b="1" i="1" dirty="0">
                <a:solidFill>
                  <a:srgbClr val="FF0000"/>
                </a:solidFill>
              </a:rPr>
              <a:t>). The net profits maybe lower</a:t>
            </a:r>
            <a:endParaRPr lang="en-CA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2057400"/>
            <a:ext cx="6870700" cy="23622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INFORMATION session but NOT a full Training Session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590800"/>
            <a:ext cx="7696200" cy="1981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79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Frequently Asked Questions</a:t>
            </a:r>
            <a:endParaRPr lang="en-CA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439359" cy="353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Q: </a:t>
            </a:r>
            <a:r>
              <a:rPr lang="en-US" sz="2800" b="1" i="1" dirty="0"/>
              <a:t>When will training take place?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A: Estimated timeline is Jan 13-18. Will keep participants informed.</a:t>
            </a:r>
            <a:endParaRPr lang="en-CA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Frequently Asked Questions</a:t>
            </a:r>
            <a:endParaRPr lang="en-CA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591759" cy="353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Q: </a:t>
            </a:r>
            <a:r>
              <a:rPr lang="en-US" sz="2800" b="1" i="1" dirty="0"/>
              <a:t>Can people from outside Ontario buy tickets?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A: No. The AGCO requires residence in Ontario. </a:t>
            </a:r>
            <a:endParaRPr lang="en-CA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Frequently Asked Questions</a:t>
            </a:r>
            <a:endParaRPr lang="en-CA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924800" cy="365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Q: </a:t>
            </a:r>
            <a:r>
              <a:rPr lang="en-US" sz="2800" b="1" i="1" dirty="0"/>
              <a:t>How often will the 50/50 run in 2021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A:Quarterly. That is 4 times in 2021</a:t>
            </a:r>
          </a:p>
          <a:p>
            <a:pPr marL="0" indent="0">
              <a:buNone/>
            </a:pPr>
            <a:endParaRPr lang="en-US" sz="2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i="1" dirty="0"/>
              <a:t>Q: Are hand-held devices mandatory?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A: No. The preferred way of selling is through phones, tablets, laptops</a:t>
            </a:r>
          </a:p>
          <a:p>
            <a:pPr marL="0" indent="0">
              <a:buNone/>
            </a:pP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Frequently Asked Questions</a:t>
            </a:r>
            <a:endParaRPr lang="en-CA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9248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Q: </a:t>
            </a:r>
            <a:r>
              <a:rPr lang="en-US" sz="2800" b="1" i="1" dirty="0"/>
              <a:t>When will it be rolled out across Ontario?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A: After the Pilot is completed. </a:t>
            </a:r>
          </a:p>
          <a:p>
            <a:pPr lvl="2"/>
            <a:r>
              <a:rPr lang="en-US" sz="2800" b="1" i="1" dirty="0">
                <a:solidFill>
                  <a:srgbClr val="FF0000"/>
                </a:solidFill>
              </a:rPr>
              <a:t>Jan – Mar: 7 markets Sault Ste. Marie, Sudbury, Elliot Lake, Guelph, Orillia, Midland, Barrie</a:t>
            </a:r>
          </a:p>
          <a:p>
            <a:pPr lvl="2"/>
            <a:r>
              <a:rPr lang="en-US" sz="2800" b="1" i="1" dirty="0">
                <a:solidFill>
                  <a:srgbClr val="FF0000"/>
                </a:solidFill>
              </a:rPr>
              <a:t>Apr – Jun: 14 markets, About 100 Councils</a:t>
            </a:r>
          </a:p>
          <a:p>
            <a:pPr lvl="2"/>
            <a:r>
              <a:rPr lang="en-US" sz="2800" b="1" i="1" dirty="0">
                <a:solidFill>
                  <a:srgbClr val="FF0000"/>
                </a:solidFill>
              </a:rPr>
              <a:t>Jul – Sept : province-wide</a:t>
            </a:r>
          </a:p>
          <a:p>
            <a:pPr lvl="2"/>
            <a:r>
              <a:rPr lang="en-US" sz="2800" b="1" i="1" dirty="0">
                <a:solidFill>
                  <a:srgbClr val="FF0000"/>
                </a:solidFill>
              </a:rPr>
              <a:t>Oct – Dec: province-wide</a:t>
            </a: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Frequently Asked Questions</a:t>
            </a:r>
            <a:endParaRPr lang="en-CA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Q: </a:t>
            </a:r>
            <a:r>
              <a:rPr lang="en-US" sz="2800" b="1" i="1" dirty="0"/>
              <a:t>Are there plans to work with other marketing companies?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A: Yes. It’s under consideration depending on the results of the Pilot. Currently looking for marketing companies operating in Southwestern Ontario and Ottawa areas</a:t>
            </a: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90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Frequently Asked Questions</a:t>
            </a:r>
            <a:endParaRPr lang="en-CA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924800" cy="4191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Q: </a:t>
            </a:r>
            <a:r>
              <a:rPr lang="en-US" sz="2800" b="1" i="1" dirty="0"/>
              <a:t>Concern that local Councils may not be able to promote KOFC in malls as with the paper-based lottery.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A: During COVID restrictions the on-line solution allows us to continue promoting the KOFC. When restrictions are lifted, going to the malls and selling at Churches and events is possible.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90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Frequently Asked Questions</a:t>
            </a:r>
            <a:endParaRPr lang="en-CA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9248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Q: </a:t>
            </a:r>
            <a:r>
              <a:rPr lang="en-US" sz="2800" b="1" i="1" dirty="0"/>
              <a:t>Concern that State overhead and fixed costs of 50/50 would lower the net profit for Charities.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A: No. On the contrary, the 50/50 fixed costs are lower than the paper-based lottery. For example, costs of printing and distribution of tickets will not be incurred in the 50/50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90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Frequently Asked Questions</a:t>
            </a:r>
            <a:endParaRPr lang="en-CA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91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Q: </a:t>
            </a:r>
            <a:r>
              <a:rPr lang="en-US" sz="2800" b="1" i="1" dirty="0"/>
              <a:t>Concern of competition with other organizations doing on-line fund-raising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A: Yes, there will be competition. Even with the paper-based lottery there has been competition. Councils have successfully managed to sell, despite the competition, by pointing out the Charitable purpose of raising funds.</a:t>
            </a:r>
          </a:p>
          <a:p>
            <a:pPr marL="0" indent="0">
              <a:buNone/>
            </a:pP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3276600"/>
            <a:ext cx="6346078" cy="711359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Background slides</a:t>
            </a:r>
            <a:endParaRPr lang="en-C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2020 </a:t>
            </a:r>
            <a:r>
              <a:rPr lang="en-US" sz="4000" b="1" dirty="0">
                <a:solidFill>
                  <a:schemeClr val="accent1"/>
                </a:solidFill>
              </a:rPr>
              <a:t>Charities Lottery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was a qualified Success</a:t>
            </a:r>
            <a:endParaRPr lang="en-CA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7772400" cy="3352800"/>
          </a:xfrm>
        </p:spPr>
        <p:txBody>
          <a:bodyPr>
            <a:noAutofit/>
          </a:bodyPr>
          <a:lstStyle/>
          <a:p>
            <a:pPr lvl="1"/>
            <a:r>
              <a:rPr lang="en-US" sz="2400" b="1" i="1" dirty="0"/>
              <a:t>Large Council engagement  </a:t>
            </a:r>
          </a:p>
          <a:p>
            <a:pPr marL="457200" lvl="1" indent="0">
              <a:buNone/>
            </a:pPr>
            <a:r>
              <a:rPr lang="en-US" sz="2400" b="1" i="1" dirty="0"/>
              <a:t>   334 (&gt; 60% participation rate)</a:t>
            </a:r>
          </a:p>
          <a:p>
            <a:endParaRPr lang="en-US" sz="1050" b="1" i="1" u="sng" dirty="0"/>
          </a:p>
          <a:p>
            <a:pPr lvl="1"/>
            <a:r>
              <a:rPr lang="en-US" sz="2400" b="1" i="1" dirty="0"/>
              <a:t>Sales 8% lower than 2019 but very good results considering COVID restrictions</a:t>
            </a:r>
          </a:p>
          <a:p>
            <a:pPr lvl="1"/>
            <a:endParaRPr lang="en-US" sz="1200" b="1" i="1" dirty="0" smtClean="0"/>
          </a:p>
          <a:p>
            <a:pPr lvl="1"/>
            <a:r>
              <a:rPr lang="en-US" sz="2400" b="1" i="1" dirty="0" smtClean="0"/>
              <a:t>Councils </a:t>
            </a:r>
            <a:r>
              <a:rPr lang="en-US" sz="2400" b="1" i="1" dirty="0"/>
              <a:t>experimented with social media promotions/advertisement with positive results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59" y="5715000"/>
            <a:ext cx="63404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8707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Background </a:t>
            </a:r>
            <a:r>
              <a:rPr lang="en-US" b="1" dirty="0">
                <a:solidFill>
                  <a:schemeClr val="accent1"/>
                </a:solidFill>
              </a:rPr>
              <a:t>on the 50/50</a:t>
            </a:r>
            <a:endParaRPr lang="en-CA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7772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000" b="1" i="1" dirty="0" smtClean="0">
                <a:solidFill>
                  <a:schemeClr val="tx1"/>
                </a:solidFill>
              </a:rPr>
              <a:t>Nov </a:t>
            </a:r>
            <a:r>
              <a:rPr lang="en-US" sz="3000" b="1" i="1" dirty="0">
                <a:solidFill>
                  <a:schemeClr val="tx1"/>
                </a:solidFill>
              </a:rPr>
              <a:t>2020 announcement of </a:t>
            </a:r>
            <a:r>
              <a:rPr lang="en-US" sz="3000" b="1" i="1" u="sng" dirty="0">
                <a:solidFill>
                  <a:schemeClr val="tx1"/>
                </a:solidFill>
              </a:rPr>
              <a:t>CHANGE </a:t>
            </a:r>
            <a:r>
              <a:rPr lang="en-US" sz="3000" b="1" i="1" dirty="0">
                <a:solidFill>
                  <a:schemeClr val="tx1"/>
                </a:solidFill>
              </a:rPr>
              <a:t>for 2021: New On-line 50/50 Raffle instead of past paper-based lottery</a:t>
            </a:r>
          </a:p>
          <a:p>
            <a:r>
              <a:rPr lang="en-US" sz="2800" b="1" i="1" dirty="0"/>
              <a:t>Dec 2020 invited selected Councils to participate in a Pilot Jan-March 2021</a:t>
            </a:r>
          </a:p>
          <a:p>
            <a:pPr lvl="1"/>
            <a:r>
              <a:rPr lang="en-US" sz="2600" b="1" i="1" dirty="0"/>
              <a:t>Sault </a:t>
            </a:r>
            <a:r>
              <a:rPr lang="en-US" sz="2600" b="1" i="1" dirty="0" err="1" smtClean="0"/>
              <a:t>Ste</a:t>
            </a:r>
            <a:r>
              <a:rPr lang="en-US" sz="2600" b="1" i="1" dirty="0" smtClean="0"/>
              <a:t> </a:t>
            </a:r>
            <a:r>
              <a:rPr lang="en-US" sz="2600" b="1" i="1" dirty="0"/>
              <a:t>Marie, Sudbury, Elliot Lake</a:t>
            </a:r>
          </a:p>
          <a:p>
            <a:pPr lvl="1"/>
            <a:r>
              <a:rPr lang="en-US" sz="2600" b="1" i="1" dirty="0"/>
              <a:t>Orillia, Midland, Barrie</a:t>
            </a:r>
          </a:p>
          <a:p>
            <a:pPr lvl="1"/>
            <a:r>
              <a:rPr lang="en-US" sz="2600" b="1" i="1" dirty="0"/>
              <a:t>Guelph, </a:t>
            </a:r>
            <a:r>
              <a:rPr lang="en-US" sz="2600" b="1" i="1" dirty="0" smtClean="0"/>
              <a:t>(Kitchener</a:t>
            </a:r>
            <a:r>
              <a:rPr lang="en-US" sz="2600" b="1" i="1" dirty="0"/>
              <a:t>, </a:t>
            </a:r>
            <a:r>
              <a:rPr lang="en-US" sz="2600" b="1" i="1" dirty="0" smtClean="0"/>
              <a:t>Cambridge)</a:t>
            </a:r>
            <a:endParaRPr lang="en-US" sz="2600" b="1" i="1" dirty="0"/>
          </a:p>
          <a:p>
            <a:pPr lvl="3"/>
            <a:r>
              <a:rPr lang="en-US" sz="2600" b="1" i="1" dirty="0"/>
              <a:t>Village Media (Marketing company) has market </a:t>
            </a:r>
            <a:r>
              <a:rPr lang="en-US" sz="2600" b="1" i="1" dirty="0" smtClean="0"/>
              <a:t>presence in those areas</a:t>
            </a:r>
            <a:endParaRPr lang="en-US" sz="2600" b="1" i="1" dirty="0"/>
          </a:p>
          <a:p>
            <a:pPr marL="0" indent="0">
              <a:buNone/>
            </a:pPr>
            <a:endParaRPr lang="en-US" sz="2800" b="1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39656" y="2662052"/>
            <a:ext cx="2022944" cy="914400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</a:rPr>
              <a:t>Project Manager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</a:rPr>
              <a:t>Jaime Libaque</a:t>
            </a:r>
            <a:endParaRPr lang="en-CA" b="1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19400" y="457200"/>
            <a:ext cx="3276600" cy="161163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prstClr val="white"/>
                </a:solidFill>
              </a:rPr>
              <a:t>Steering Committee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</a:rPr>
              <a:t>Marcel </a:t>
            </a:r>
            <a:r>
              <a:rPr lang="en-US" b="1" dirty="0" err="1">
                <a:solidFill>
                  <a:prstClr val="white"/>
                </a:solidFill>
              </a:rPr>
              <a:t>Lemen</a:t>
            </a:r>
            <a:r>
              <a:rPr lang="en-US" b="1" dirty="0">
                <a:solidFill>
                  <a:prstClr val="white"/>
                </a:solidFill>
              </a:rPr>
              <a:t>, David Peters, Bruce Poulin, Denis La Salle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prstClr val="white"/>
                </a:solidFill>
              </a:rPr>
              <a:t>Project Sponsor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</a:rPr>
              <a:t>Bruce Poulin</a:t>
            </a:r>
            <a:endParaRPr lang="en-CA" b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72351" y="4017274"/>
            <a:ext cx="2667000" cy="9144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prstClr val="white"/>
                </a:solidFill>
              </a:rPr>
              <a:t>Knights Project team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</a:rPr>
              <a:t>Denis La Salle, Liane , Ani, Anna, Jaime</a:t>
            </a:r>
            <a:endParaRPr lang="en-CA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9500" y="2857500"/>
            <a:ext cx="1752600" cy="115977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prstClr val="white"/>
                </a:solidFill>
              </a:rPr>
              <a:t>Ascend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prstClr val="white"/>
                </a:solidFill>
              </a:rPr>
              <a:t>Keshav</a:t>
            </a:r>
            <a:r>
              <a:rPr lang="en-US" b="1" dirty="0">
                <a:solidFill>
                  <a:prstClr val="white"/>
                </a:solidFill>
              </a:rPr>
              <a:t> Sharma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</a:rPr>
              <a:t>Jim </a:t>
            </a:r>
            <a:r>
              <a:rPr lang="en-US" b="1" dirty="0" err="1">
                <a:solidFill>
                  <a:prstClr val="white"/>
                </a:solidFill>
              </a:rPr>
              <a:t>Gilliom</a:t>
            </a:r>
            <a:endParaRPr lang="en-CA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48400" y="2807970"/>
            <a:ext cx="1752600" cy="14592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prstClr val="white"/>
                </a:solidFill>
              </a:rPr>
              <a:t>Village Media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</a:rPr>
              <a:t>Rob Speers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</a:rPr>
              <a:t>Scott </a:t>
            </a:r>
            <a:r>
              <a:rPr lang="en-US" b="1" dirty="0" err="1">
                <a:solidFill>
                  <a:prstClr val="white"/>
                </a:solidFill>
              </a:rPr>
              <a:t>Sexmith</a:t>
            </a:r>
            <a:endParaRPr lang="en-CA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4191000"/>
            <a:ext cx="17526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</a:rPr>
              <a:t>Authorize.net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9661" y="1906484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05851" y="3581400"/>
            <a:ext cx="3810" cy="4686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  <a:stCxn id="4" idx="1"/>
            <a:endCxn id="8" idx="3"/>
          </p:cNvCxnSpPr>
          <p:nvPr/>
        </p:nvCxnSpPr>
        <p:spPr>
          <a:xfrm flipH="1">
            <a:off x="2832100" y="3119252"/>
            <a:ext cx="707556" cy="318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  <a:stCxn id="9" idx="1"/>
            <a:endCxn id="4" idx="3"/>
          </p:cNvCxnSpPr>
          <p:nvPr/>
        </p:nvCxnSpPr>
        <p:spPr>
          <a:xfrm flipH="1" flipV="1">
            <a:off x="5562600" y="3119252"/>
            <a:ext cx="685800" cy="4183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3"/>
          </p:cNvCxnSpPr>
          <p:nvPr/>
        </p:nvCxnSpPr>
        <p:spPr>
          <a:xfrm flipV="1">
            <a:off x="2362200" y="3352800"/>
            <a:ext cx="1177456" cy="129540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0" idx="0"/>
          </p:cNvCxnSpPr>
          <p:nvPr/>
        </p:nvCxnSpPr>
        <p:spPr>
          <a:xfrm flipH="1">
            <a:off x="1485900" y="3745230"/>
            <a:ext cx="190500" cy="44577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446228" y="5410200"/>
            <a:ext cx="2022944" cy="9144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Participating Councils (affiliates)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4368351" y="4953000"/>
            <a:ext cx="3810" cy="4686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598628" y="5562600"/>
            <a:ext cx="2022944" cy="9144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Participating Councils (affiliates)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51028" y="5715000"/>
            <a:ext cx="2022944" cy="9144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Participating Councils (affiliates)</a:t>
            </a:r>
          </a:p>
        </p:txBody>
      </p:sp>
    </p:spTree>
    <p:extLst>
      <p:ext uri="{BB962C8B-B14F-4D97-AF65-F5344CB8AC3E}">
        <p14:creationId xmlns:p14="http://schemas.microsoft.com/office/powerpoint/2010/main" val="29635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543800" cy="1295400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 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chemeClr val="accent1"/>
                </a:solidFill>
              </a:rPr>
              <a:t>What is the 50/50 and Why?</a:t>
            </a:r>
            <a:endParaRPr lang="en-CA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/>
              <a:t>The 50/50 is one of the traditions of KOFC at meetings and events</a:t>
            </a:r>
          </a:p>
          <a:p>
            <a:endParaRPr lang="en-US" i="1" dirty="0"/>
          </a:p>
          <a:p>
            <a:endParaRPr lang="en-CA" dirty="0"/>
          </a:p>
        </p:txBody>
      </p:sp>
      <p:pic>
        <p:nvPicPr>
          <p:cNvPr id="5122" name="Picture 2" descr="C:\Users\Jaime\AppData\Local\Microsoft\Windows\INetCache\IE\KOG30ISC\raffle_ticket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40" y="3609476"/>
            <a:ext cx="2117871" cy="118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3107019"/>
            <a:ext cx="3657600" cy="1855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800" b="1" i="1" dirty="0"/>
              <a:t>3 tickets for $5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Arms length for $20</a:t>
            </a:r>
            <a:endParaRPr lang="en-CA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5334000"/>
            <a:ext cx="4686300" cy="635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smtClean="0">
                <a:solidFill>
                  <a:srgbClr val="FF0000"/>
                </a:solidFill>
              </a:rPr>
              <a:t>FUN</a:t>
            </a:r>
            <a:r>
              <a:rPr lang="en-US" sz="2700" b="1" dirty="0">
                <a:solidFill>
                  <a:srgbClr val="FF0000"/>
                </a:solidFill>
              </a:rPr>
              <a:t>….SIMPLE…PROFITABLE</a:t>
            </a:r>
          </a:p>
        </p:txBody>
      </p:sp>
    </p:spTree>
    <p:extLst>
      <p:ext uri="{BB962C8B-B14F-4D97-AF65-F5344CB8AC3E}">
        <p14:creationId xmlns:p14="http://schemas.microsoft.com/office/powerpoint/2010/main" val="6299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265386"/>
            <a:ext cx="7099300" cy="1295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sz="3600" kern="0" dirty="0">
              <a:solidFill>
                <a:srgbClr val="FF0000"/>
              </a:solidFill>
            </a:endParaRPr>
          </a:p>
          <a:p>
            <a:r>
              <a:rPr lang="en-US" sz="3600" b="1" kern="0" dirty="0">
                <a:solidFill>
                  <a:schemeClr val="accent1"/>
                </a:solidFill>
              </a:rPr>
              <a:t>WHY? 50/50 is more profitable </a:t>
            </a:r>
          </a:p>
          <a:p>
            <a:r>
              <a:rPr lang="en-US" sz="3600" b="1" kern="0" dirty="0">
                <a:solidFill>
                  <a:schemeClr val="accent1"/>
                </a:solidFill>
              </a:rPr>
              <a:t>than Lottery</a:t>
            </a:r>
            <a:endParaRPr lang="en-CA" sz="3600" b="1" kern="0" dirty="0">
              <a:solidFill>
                <a:schemeClr val="accent1"/>
              </a:solidFill>
            </a:endParaRPr>
          </a:p>
          <a:p>
            <a:endParaRPr lang="en-CA" sz="4000" kern="0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2362200"/>
            <a:ext cx="3636979" cy="558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Lottery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3067428"/>
            <a:ext cx="3636978" cy="2771311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i="1" dirty="0"/>
              <a:t>Prize board $500,000</a:t>
            </a:r>
          </a:p>
          <a:p>
            <a:pPr marL="0" indent="0">
              <a:buNone/>
            </a:pPr>
            <a:r>
              <a:rPr lang="en-US" sz="2600" b="1" i="1" dirty="0"/>
              <a:t>     (67%-74% of sales)</a:t>
            </a:r>
          </a:p>
          <a:p>
            <a:pPr marL="0" indent="0">
              <a:buNone/>
            </a:pPr>
            <a:endParaRPr lang="en-US" sz="2100" b="1" i="1" dirty="0"/>
          </a:p>
          <a:p>
            <a:r>
              <a:rPr lang="en-US" sz="2600" b="1" i="1" dirty="0"/>
              <a:t>High fixed costs</a:t>
            </a:r>
          </a:p>
          <a:p>
            <a:pPr marL="0" indent="0">
              <a:buNone/>
            </a:pPr>
            <a:r>
              <a:rPr lang="en-US" sz="2600" b="1" i="1" dirty="0"/>
              <a:t>     ( up to 100 K$)</a:t>
            </a:r>
          </a:p>
          <a:p>
            <a:pPr marL="0" indent="0">
              <a:buNone/>
            </a:pPr>
            <a:endParaRPr lang="en-US" sz="2100" b="1" i="1" dirty="0"/>
          </a:p>
          <a:p>
            <a:r>
              <a:rPr lang="en-US" sz="2600" b="1" i="1" dirty="0"/>
              <a:t>Net profit 15%-19%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2362200"/>
            <a:ext cx="3636980" cy="558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50/50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3048000"/>
            <a:ext cx="3636979" cy="2438400"/>
          </a:xfrm>
        </p:spPr>
        <p:txBody>
          <a:bodyPr>
            <a:noAutofit/>
          </a:bodyPr>
          <a:lstStyle/>
          <a:p>
            <a:r>
              <a:rPr lang="en-US" sz="2200" b="1" i="1" dirty="0"/>
              <a:t>Prizes 50% of sales</a:t>
            </a:r>
          </a:p>
          <a:p>
            <a:endParaRPr lang="en-US" sz="2200" b="1" i="1" dirty="0"/>
          </a:p>
          <a:p>
            <a:r>
              <a:rPr lang="en-US" sz="2200" b="1" i="1" dirty="0" smtClean="0"/>
              <a:t>Lower </a:t>
            </a:r>
            <a:r>
              <a:rPr lang="en-US" sz="2200" b="1" i="1" dirty="0"/>
              <a:t>fixed costs</a:t>
            </a:r>
          </a:p>
          <a:p>
            <a:endParaRPr lang="en-US" sz="2200" b="1" i="1" dirty="0"/>
          </a:p>
          <a:p>
            <a:r>
              <a:rPr lang="en-US" sz="2200" b="1" i="1" dirty="0"/>
              <a:t>Net profit 30%</a:t>
            </a:r>
            <a:endParaRPr lang="en-CA" sz="2200" b="1" i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715000"/>
            <a:ext cx="723074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70126"/>
            <a:ext cx="1066800" cy="10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1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870700" cy="8382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/>
            </a:r>
            <a:br>
              <a:rPr lang="en-US" sz="4000" b="1" dirty="0">
                <a:solidFill>
                  <a:srgbClr val="FFC000"/>
                </a:solidFill>
              </a:rPr>
            </a:br>
            <a:r>
              <a:rPr lang="en-US" sz="4000" b="1" dirty="0">
                <a:solidFill>
                  <a:srgbClr val="FFC000"/>
                </a:solidFill>
              </a:rPr>
              <a:t>How can Councils benefit?</a:t>
            </a:r>
            <a:endParaRPr lang="en-CA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/>
              <a:t>Participating Councils will have a share from the net-profits, in proportion to their sales</a:t>
            </a:r>
          </a:p>
          <a:p>
            <a:pPr marL="0" indent="0">
              <a:buNone/>
            </a:pPr>
            <a:endParaRPr lang="en-US" sz="2800" b="1" i="1" dirty="0"/>
          </a:p>
          <a:p>
            <a:r>
              <a:rPr lang="en-US" sz="2800" b="1" i="1" dirty="0"/>
              <a:t>By spreading the fixed costs among many Councils, it makes it easier to participate</a:t>
            </a:r>
            <a:endParaRPr lang="en-CA" sz="2800" b="1" i="1" dirty="0"/>
          </a:p>
        </p:txBody>
      </p:sp>
    </p:spTree>
    <p:extLst>
      <p:ext uri="{BB962C8B-B14F-4D97-AF65-F5344CB8AC3E}">
        <p14:creationId xmlns:p14="http://schemas.microsoft.com/office/powerpoint/2010/main" val="23850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870700" cy="13716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How will it be implemented?</a:t>
            </a:r>
            <a:r>
              <a:rPr lang="en-US" b="1" dirty="0">
                <a:solidFill>
                  <a:srgbClr val="FFC000"/>
                </a:solidFill>
              </a:rPr>
              <a:t/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sz="4000" b="1" dirty="0">
                <a:solidFill>
                  <a:srgbClr val="FFC000"/>
                </a:solidFill>
              </a:rPr>
              <a:t>On-line 50/50 is Simple </a:t>
            </a:r>
            <a:endParaRPr lang="en-CA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7772400" cy="2133600"/>
          </a:xfrm>
        </p:spPr>
        <p:txBody>
          <a:bodyPr>
            <a:normAutofit fontScale="92500"/>
          </a:bodyPr>
          <a:lstStyle/>
          <a:p>
            <a:r>
              <a:rPr lang="en-US" sz="2800" b="1" i="1" dirty="0"/>
              <a:t>Unique web link provided for each Council</a:t>
            </a:r>
          </a:p>
          <a:p>
            <a:pPr marL="0" indent="0">
              <a:buNone/>
            </a:pPr>
            <a:endParaRPr lang="en-US" sz="2800" b="1" i="1" dirty="0"/>
          </a:p>
          <a:p>
            <a:r>
              <a:rPr lang="en-US" sz="2800" b="1" i="1" u="sng" dirty="0"/>
              <a:t>Step 1 </a:t>
            </a:r>
            <a:r>
              <a:rPr lang="en-US" sz="2800" b="1" i="1" dirty="0"/>
              <a:t>: click on the link to display a buying page, for example:</a:t>
            </a:r>
          </a:p>
          <a:p>
            <a:endParaRPr lang="en-US" sz="2800" b="1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30505"/>
            <a:ext cx="5769423" cy="168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66012" y="488787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 tickets</a:t>
            </a:r>
            <a:endParaRPr lang="en-CA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370611" y="4894373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40 tickets</a:t>
            </a:r>
            <a:endParaRPr lang="en-C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4894373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 tickets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5521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22979" cy="695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9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90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586" y="2209800"/>
            <a:ext cx="7772400" cy="3276600"/>
          </a:xfrm>
        </p:spPr>
        <p:txBody>
          <a:bodyPr/>
          <a:lstStyle/>
          <a:p>
            <a:endParaRPr lang="en-US" u="sng" dirty="0"/>
          </a:p>
          <a:p>
            <a:r>
              <a:rPr lang="en-US" sz="2800" b="1" i="1" u="sng" dirty="0"/>
              <a:t>Step 2 </a:t>
            </a:r>
            <a:r>
              <a:rPr lang="en-US" sz="2800" b="1" i="1" dirty="0"/>
              <a:t>: buyer selects price points and is directed to a payment page, for example: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743200" y="4114800"/>
            <a:ext cx="4572000" cy="1905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2700" b="1" i="1" dirty="0"/>
              <a:t>Name</a:t>
            </a:r>
          </a:p>
          <a:p>
            <a:pPr marL="400050" lvl="1" indent="0">
              <a:buNone/>
            </a:pPr>
            <a:r>
              <a:rPr lang="en-US" sz="2700" b="1" i="1" dirty="0"/>
              <a:t>E-mail address</a:t>
            </a:r>
          </a:p>
          <a:p>
            <a:pPr marL="400050" lvl="1" indent="0">
              <a:buNone/>
            </a:pPr>
            <a:r>
              <a:rPr lang="en-US" sz="2700" b="1" i="1" dirty="0"/>
              <a:t>Credit card information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533400"/>
            <a:ext cx="6870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3800" b="1" kern="0" dirty="0">
                <a:solidFill>
                  <a:srgbClr val="FFC000"/>
                </a:solidFill>
              </a:rPr>
              <a:t>How will it be implemented?</a:t>
            </a:r>
            <a:br>
              <a:rPr lang="en-US" sz="3800" b="1" kern="0" dirty="0">
                <a:solidFill>
                  <a:srgbClr val="FFC000"/>
                </a:solidFill>
              </a:rPr>
            </a:br>
            <a:r>
              <a:rPr lang="en-US" sz="3800" b="1" kern="0" dirty="0">
                <a:solidFill>
                  <a:srgbClr val="FFC000"/>
                </a:solidFill>
              </a:rPr>
              <a:t>On-line 50/50 is Simple </a:t>
            </a:r>
            <a:endParaRPr lang="en-CA" sz="3800" b="1" kern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23349</TotalTime>
  <Words>1070</Words>
  <Application>Microsoft Office PowerPoint</Application>
  <PresentationFormat>On-screen Show (4:3)</PresentationFormat>
  <Paragraphs>199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Ion Boardroom</vt:lpstr>
      <vt:lpstr>Information Session for 50/50 on-line Raffle</vt:lpstr>
      <vt:lpstr>  INFORMATION session but NOT a full Training Session</vt:lpstr>
      <vt:lpstr>Background on the 50/50</vt:lpstr>
      <vt:lpstr>   What is the 50/50 and Why?</vt:lpstr>
      <vt:lpstr> </vt:lpstr>
      <vt:lpstr> How can Councils benefit?</vt:lpstr>
      <vt:lpstr>How will it be implemented? On-line 50/50 is Simple </vt:lpstr>
      <vt:lpstr>PowerPoint Presentation</vt:lpstr>
      <vt:lpstr> </vt:lpstr>
      <vt:lpstr>PowerPoint Presentation</vt:lpstr>
      <vt:lpstr>On-line 50/50 is  Simple </vt:lpstr>
      <vt:lpstr> How can Councils participate?</vt:lpstr>
      <vt:lpstr> How can Councils participate?</vt:lpstr>
      <vt:lpstr> How will it be advertised?</vt:lpstr>
      <vt:lpstr>PowerPoint Presentation</vt:lpstr>
      <vt:lpstr>Frequently Asked Questions</vt:lpstr>
      <vt:lpstr> Frequently Asked Questions</vt:lpstr>
      <vt:lpstr> Frequently Asked Questions</vt:lpstr>
      <vt:lpstr>  Frequently Asked Questions</vt:lpstr>
      <vt:lpstr> Frequently Asked Questions</vt:lpstr>
      <vt:lpstr> Frequently Asked Questions</vt:lpstr>
      <vt:lpstr> Frequently Asked Questions</vt:lpstr>
      <vt:lpstr> Frequently Asked Questions</vt:lpstr>
      <vt:lpstr> Frequently Asked Questions</vt:lpstr>
      <vt:lpstr>  Frequently Asked Questions</vt:lpstr>
      <vt:lpstr>  Frequently Asked Questions</vt:lpstr>
      <vt:lpstr>  Frequently Asked Questions</vt:lpstr>
      <vt:lpstr>Background slides</vt:lpstr>
      <vt:lpstr> 2020 Charities Lottery was a qualified Success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Charities Lottery</dc:title>
  <dc:creator>Jaime</dc:creator>
  <cp:lastModifiedBy>Jaime</cp:lastModifiedBy>
  <cp:revision>177</cp:revision>
  <cp:lastPrinted>2020-12-28T21:52:19Z</cp:lastPrinted>
  <dcterms:created xsi:type="dcterms:W3CDTF">2019-06-24T14:45:20Z</dcterms:created>
  <dcterms:modified xsi:type="dcterms:W3CDTF">2020-12-30T00:59:06Z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TC102037651033</vt:lpwstr>
  </property>
</Properties>
</file>