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4"/>
  </p:notesMasterIdLst>
  <p:handoutMasterIdLst>
    <p:handoutMasterId r:id="rId25"/>
  </p:handoutMasterIdLst>
  <p:sldIdLst>
    <p:sldId id="270" r:id="rId2"/>
    <p:sldId id="368" r:id="rId3"/>
    <p:sldId id="347" r:id="rId4"/>
    <p:sldId id="291" r:id="rId5"/>
    <p:sldId id="394" r:id="rId6"/>
    <p:sldId id="391" r:id="rId7"/>
    <p:sldId id="400" r:id="rId8"/>
    <p:sldId id="398" r:id="rId9"/>
    <p:sldId id="354" r:id="rId10"/>
    <p:sldId id="397" r:id="rId11"/>
    <p:sldId id="389" r:id="rId12"/>
    <p:sldId id="401" r:id="rId13"/>
    <p:sldId id="390" r:id="rId14"/>
    <p:sldId id="402" r:id="rId15"/>
    <p:sldId id="392" r:id="rId16"/>
    <p:sldId id="403" r:id="rId17"/>
    <p:sldId id="404" r:id="rId18"/>
    <p:sldId id="393" r:id="rId19"/>
    <p:sldId id="375" r:id="rId20"/>
    <p:sldId id="405" r:id="rId21"/>
    <p:sldId id="395" r:id="rId22"/>
    <p:sldId id="396" r:id="rId2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Duguay" initials="MD" lastIdx="1" clrIdx="0">
    <p:extLst>
      <p:ext uri="{19B8F6BF-5375-455C-9EA6-DF929625EA0E}">
        <p15:presenceInfo xmlns:p15="http://schemas.microsoft.com/office/powerpoint/2012/main" userId="3147b665004a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336699"/>
    <a:srgbClr val="66FF33"/>
    <a:srgbClr val="A7A7B1"/>
    <a:srgbClr val="00112F"/>
    <a:srgbClr val="73737A"/>
    <a:srgbClr val="FF6600"/>
    <a:srgbClr val="C8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4581" autoAdjust="0"/>
  </p:normalViewPr>
  <p:slideViewPr>
    <p:cSldViewPr>
      <p:cViewPr varScale="1">
        <p:scale>
          <a:sx n="86" d="100"/>
          <a:sy n="86" d="100"/>
        </p:scale>
        <p:origin x="-84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388"/>
          </a:xfrm>
          <a:prstGeom prst="rect">
            <a:avLst/>
          </a:prstGeom>
        </p:spPr>
        <p:txBody>
          <a:bodyPr vert="horz" lIns="95739" tIns="47870" rIns="95739" bIns="47870" rtlCol="0"/>
          <a:lstStyle>
            <a:lvl1pPr algn="l" eaLnBrk="0" hangingPunct="0">
              <a:defRPr sz="1200"/>
            </a:lvl1pPr>
          </a:lstStyle>
          <a:p>
            <a:pPr>
              <a:defRPr/>
            </a:pPr>
            <a:r>
              <a:rPr lang="en-US"/>
              <a:t>MEMBERSHIP GROWTH MEETING</a:t>
            </a:r>
            <a:endParaRPr lang="en-US" dirty="0"/>
          </a:p>
        </p:txBody>
      </p:sp>
      <p:sp>
        <p:nvSpPr>
          <p:cNvPr id="3" name="Date Placeholder 2"/>
          <p:cNvSpPr>
            <a:spLocks noGrp="1"/>
          </p:cNvSpPr>
          <p:nvPr>
            <p:ph type="dt" sz="quarter" idx="1"/>
          </p:nvPr>
        </p:nvSpPr>
        <p:spPr>
          <a:xfrm>
            <a:off x="4143588" y="0"/>
            <a:ext cx="3169921" cy="480388"/>
          </a:xfrm>
          <a:prstGeom prst="rect">
            <a:avLst/>
          </a:prstGeom>
        </p:spPr>
        <p:txBody>
          <a:bodyPr vert="horz" lIns="95739" tIns="47870" rIns="95739" bIns="47870" rtlCol="0"/>
          <a:lstStyle>
            <a:lvl1pPr algn="r" eaLnBrk="0" hangingPunct="0">
              <a:defRPr sz="1200"/>
            </a:lvl1pPr>
          </a:lstStyle>
          <a:p>
            <a:pPr>
              <a:defRPr/>
            </a:pPr>
            <a:fld id="{5477C34E-07CC-4904-ADBB-2436870E1017}" type="datetime1">
              <a:rPr lang="en-US"/>
              <a:pPr>
                <a:defRPr/>
              </a:pPr>
              <a:t>7/3/2020</a:t>
            </a:fld>
            <a:endParaRPr lang="en-US" dirty="0"/>
          </a:p>
        </p:txBody>
      </p:sp>
      <p:sp>
        <p:nvSpPr>
          <p:cNvPr id="4" name="Footer Placeholder 3"/>
          <p:cNvSpPr>
            <a:spLocks noGrp="1"/>
          </p:cNvSpPr>
          <p:nvPr>
            <p:ph type="ftr" sz="quarter" idx="2"/>
          </p:nvPr>
        </p:nvSpPr>
        <p:spPr>
          <a:xfrm>
            <a:off x="0" y="9119173"/>
            <a:ext cx="3169921" cy="480388"/>
          </a:xfrm>
          <a:prstGeom prst="rect">
            <a:avLst/>
          </a:prstGeom>
        </p:spPr>
        <p:txBody>
          <a:bodyPr vert="horz" lIns="95739" tIns="47870" rIns="95739" bIns="47870" rtlCol="0" anchor="b"/>
          <a:lstStyle>
            <a:lvl1pPr algn="l" eaLnBrk="0" hangingPunct="0">
              <a:defRPr sz="1200"/>
            </a:lvl1pPr>
          </a:lstStyle>
          <a:p>
            <a:pPr>
              <a:defRPr/>
            </a:pPr>
            <a:r>
              <a:rPr lang="en-US"/>
              <a:t>One Member, per Council, per Month</a:t>
            </a:r>
            <a:endParaRPr lang="en-US" dirty="0"/>
          </a:p>
        </p:txBody>
      </p:sp>
      <p:sp>
        <p:nvSpPr>
          <p:cNvPr id="5" name="Slide Number Placeholder 4"/>
          <p:cNvSpPr>
            <a:spLocks noGrp="1"/>
          </p:cNvSpPr>
          <p:nvPr>
            <p:ph type="sldNum" sz="quarter" idx="3"/>
          </p:nvPr>
        </p:nvSpPr>
        <p:spPr>
          <a:xfrm>
            <a:off x="4143588" y="9119173"/>
            <a:ext cx="3169921" cy="480388"/>
          </a:xfrm>
          <a:prstGeom prst="rect">
            <a:avLst/>
          </a:prstGeom>
        </p:spPr>
        <p:txBody>
          <a:bodyPr vert="horz" lIns="95739" tIns="47870" rIns="95739" bIns="47870" rtlCol="0" anchor="b"/>
          <a:lstStyle>
            <a:lvl1pPr algn="r" eaLnBrk="0" hangingPunct="0">
              <a:defRPr sz="1200"/>
            </a:lvl1pPr>
          </a:lstStyle>
          <a:p>
            <a:pPr>
              <a:defRPr/>
            </a:pPr>
            <a:fld id="{01461654-E21F-4677-B72D-7190187E964F}" type="slidenum">
              <a:rPr lang="en-US"/>
              <a:pPr>
                <a:defRPr/>
              </a:pPr>
              <a:t>‹#›</a:t>
            </a:fld>
            <a:endParaRPr lang="en-US" dirty="0"/>
          </a:p>
        </p:txBody>
      </p:sp>
    </p:spTree>
    <p:extLst>
      <p:ext uri="{BB962C8B-B14F-4D97-AF65-F5344CB8AC3E}">
        <p14:creationId xmlns:p14="http://schemas.microsoft.com/office/powerpoint/2010/main" val="30884356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388"/>
          </a:xfrm>
          <a:prstGeom prst="rect">
            <a:avLst/>
          </a:prstGeom>
        </p:spPr>
        <p:txBody>
          <a:bodyPr vert="horz" lIns="95739" tIns="47870" rIns="95739" bIns="47870" rtlCol="0"/>
          <a:lstStyle>
            <a:lvl1pPr algn="l" eaLnBrk="0" hangingPunct="0">
              <a:defRPr sz="1200"/>
            </a:lvl1pPr>
          </a:lstStyle>
          <a:p>
            <a:pPr>
              <a:defRPr/>
            </a:pPr>
            <a:r>
              <a:rPr lang="en-US"/>
              <a:t>MEMBERSHIP GROWTH MEETING</a:t>
            </a:r>
          </a:p>
        </p:txBody>
      </p:sp>
      <p:sp>
        <p:nvSpPr>
          <p:cNvPr id="3" name="Date Placeholder 2"/>
          <p:cNvSpPr>
            <a:spLocks noGrp="1"/>
          </p:cNvSpPr>
          <p:nvPr>
            <p:ph type="dt" idx="1"/>
          </p:nvPr>
        </p:nvSpPr>
        <p:spPr>
          <a:xfrm>
            <a:off x="4143588" y="0"/>
            <a:ext cx="3169921" cy="480388"/>
          </a:xfrm>
          <a:prstGeom prst="rect">
            <a:avLst/>
          </a:prstGeom>
        </p:spPr>
        <p:txBody>
          <a:bodyPr vert="horz" lIns="95739" tIns="47870" rIns="95739" bIns="47870" rtlCol="0"/>
          <a:lstStyle>
            <a:lvl1pPr algn="r" eaLnBrk="0" hangingPunct="0">
              <a:defRPr sz="1200"/>
            </a:lvl1pPr>
          </a:lstStyle>
          <a:p>
            <a:pPr>
              <a:defRPr/>
            </a:pPr>
            <a:fld id="{823D72D7-14C6-484B-93DD-183D24B39FE2}" type="datetime1">
              <a:rPr lang="en-US"/>
              <a:pPr>
                <a:defRPr/>
              </a:pPr>
              <a:t>7/3/2020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9" tIns="47870" rIns="95739" bIns="47870" rtlCol="0" anchor="ctr"/>
          <a:lstStyle/>
          <a:p>
            <a:pPr lvl="0"/>
            <a:endParaRPr lang="en-US" noProof="0"/>
          </a:p>
        </p:txBody>
      </p:sp>
      <p:sp>
        <p:nvSpPr>
          <p:cNvPr id="5" name="Notes Placeholder 4"/>
          <p:cNvSpPr>
            <a:spLocks noGrp="1"/>
          </p:cNvSpPr>
          <p:nvPr>
            <p:ph type="body" sz="quarter" idx="3"/>
          </p:nvPr>
        </p:nvSpPr>
        <p:spPr>
          <a:xfrm>
            <a:off x="731521" y="4561227"/>
            <a:ext cx="5852160" cy="4320213"/>
          </a:xfrm>
          <a:prstGeom prst="rect">
            <a:avLst/>
          </a:prstGeom>
        </p:spPr>
        <p:txBody>
          <a:bodyPr vert="horz" lIns="95739" tIns="47870" rIns="95739" bIns="478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1" cy="480388"/>
          </a:xfrm>
          <a:prstGeom prst="rect">
            <a:avLst/>
          </a:prstGeom>
        </p:spPr>
        <p:txBody>
          <a:bodyPr vert="horz" lIns="95739" tIns="47870" rIns="95739" bIns="47870" rtlCol="0" anchor="b"/>
          <a:lstStyle>
            <a:lvl1pPr algn="l" eaLnBrk="0" hangingPunct="0">
              <a:defRPr sz="1200"/>
            </a:lvl1pPr>
          </a:lstStyle>
          <a:p>
            <a:pPr>
              <a:defRPr/>
            </a:pPr>
            <a:r>
              <a:rPr lang="en-US"/>
              <a:t>One Member, per Council, per Month</a:t>
            </a:r>
          </a:p>
        </p:txBody>
      </p:sp>
      <p:sp>
        <p:nvSpPr>
          <p:cNvPr id="7" name="Slide Number Placeholder 6"/>
          <p:cNvSpPr>
            <a:spLocks noGrp="1"/>
          </p:cNvSpPr>
          <p:nvPr>
            <p:ph type="sldNum" sz="quarter" idx="5"/>
          </p:nvPr>
        </p:nvSpPr>
        <p:spPr>
          <a:xfrm>
            <a:off x="4143588" y="9119173"/>
            <a:ext cx="3169921" cy="480388"/>
          </a:xfrm>
          <a:prstGeom prst="rect">
            <a:avLst/>
          </a:prstGeom>
        </p:spPr>
        <p:txBody>
          <a:bodyPr vert="horz" lIns="95739" tIns="47870" rIns="95739" bIns="47870" rtlCol="0" anchor="b"/>
          <a:lstStyle>
            <a:lvl1pPr algn="r" eaLnBrk="0" hangingPunct="0">
              <a:defRPr sz="1200"/>
            </a:lvl1pPr>
          </a:lstStyle>
          <a:p>
            <a:pPr>
              <a:defRPr/>
            </a:pPr>
            <a:fld id="{FE91F001-407C-4F80-B16D-9F9530EC8CDD}" type="slidenum">
              <a:rPr lang="en-US"/>
              <a:pPr>
                <a:defRPr/>
              </a:pPr>
              <a:t>‹#›</a:t>
            </a:fld>
            <a:endParaRPr lang="en-US"/>
          </a:p>
        </p:txBody>
      </p:sp>
    </p:spTree>
    <p:extLst>
      <p:ext uri="{BB962C8B-B14F-4D97-AF65-F5344CB8AC3E}">
        <p14:creationId xmlns:p14="http://schemas.microsoft.com/office/powerpoint/2010/main" val="317479335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pitchFamily="18" charset="0"/>
              </a:defRPr>
            </a:lvl1pPr>
            <a:lvl2pPr marL="777885" indent="-299186" eaLnBrk="0" hangingPunct="0">
              <a:defRPr sz="2500">
                <a:solidFill>
                  <a:schemeClr val="tx1"/>
                </a:solidFill>
                <a:latin typeface="Times" pitchFamily="18" charset="0"/>
              </a:defRPr>
            </a:lvl2pPr>
            <a:lvl3pPr marL="1196747" indent="-239349" eaLnBrk="0" hangingPunct="0">
              <a:defRPr sz="2500">
                <a:solidFill>
                  <a:schemeClr val="tx1"/>
                </a:solidFill>
                <a:latin typeface="Times" pitchFamily="18" charset="0"/>
              </a:defRPr>
            </a:lvl3pPr>
            <a:lvl4pPr marL="1675446" indent="-239349" eaLnBrk="0" hangingPunct="0">
              <a:defRPr sz="2500">
                <a:solidFill>
                  <a:schemeClr val="tx1"/>
                </a:solidFill>
                <a:latin typeface="Times" pitchFamily="18" charset="0"/>
              </a:defRPr>
            </a:lvl4pPr>
            <a:lvl5pPr marL="2154145" indent="-239349" eaLnBrk="0" hangingPunct="0">
              <a:defRPr sz="2500">
                <a:solidFill>
                  <a:schemeClr val="tx1"/>
                </a:solidFill>
                <a:latin typeface="Times" pitchFamily="18" charset="0"/>
              </a:defRPr>
            </a:lvl5pPr>
            <a:lvl6pPr marL="2632842" indent="-239349" eaLnBrk="0" fontAlgn="base" hangingPunct="0">
              <a:spcBef>
                <a:spcPct val="0"/>
              </a:spcBef>
              <a:spcAft>
                <a:spcPct val="0"/>
              </a:spcAft>
              <a:defRPr sz="2500">
                <a:solidFill>
                  <a:schemeClr val="tx1"/>
                </a:solidFill>
                <a:latin typeface="Times" pitchFamily="18" charset="0"/>
              </a:defRPr>
            </a:lvl6pPr>
            <a:lvl7pPr marL="3111541" indent="-239349" eaLnBrk="0" fontAlgn="base" hangingPunct="0">
              <a:spcBef>
                <a:spcPct val="0"/>
              </a:spcBef>
              <a:spcAft>
                <a:spcPct val="0"/>
              </a:spcAft>
              <a:defRPr sz="2500">
                <a:solidFill>
                  <a:schemeClr val="tx1"/>
                </a:solidFill>
                <a:latin typeface="Times" pitchFamily="18" charset="0"/>
              </a:defRPr>
            </a:lvl7pPr>
            <a:lvl8pPr marL="3590240" indent="-239349" eaLnBrk="0" fontAlgn="base" hangingPunct="0">
              <a:spcBef>
                <a:spcPct val="0"/>
              </a:spcBef>
              <a:spcAft>
                <a:spcPct val="0"/>
              </a:spcAft>
              <a:defRPr sz="2500">
                <a:solidFill>
                  <a:schemeClr val="tx1"/>
                </a:solidFill>
                <a:latin typeface="Times" pitchFamily="18" charset="0"/>
              </a:defRPr>
            </a:lvl8pPr>
            <a:lvl9pPr marL="4068939" indent="-239349" eaLnBrk="0" fontAlgn="base" hangingPunct="0">
              <a:spcBef>
                <a:spcPct val="0"/>
              </a:spcBef>
              <a:spcAft>
                <a:spcPct val="0"/>
              </a:spcAft>
              <a:defRPr sz="2500">
                <a:solidFill>
                  <a:schemeClr val="tx1"/>
                </a:solidFill>
                <a:latin typeface="Times" pitchFamily="18" charset="0"/>
              </a:defRPr>
            </a:lvl9pPr>
          </a:lstStyle>
          <a:p>
            <a:fld id="{D5663FD9-D1C6-4CCC-9F79-B1C6C13CDCEF}" type="slidenum">
              <a:rPr lang="en-US" sz="1200"/>
              <a:pPr/>
              <a:t>1</a:t>
            </a:fld>
            <a:endParaRPr lang="en-US" sz="1200" dirty="0"/>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pitchFamily="18" charset="0"/>
              </a:defRPr>
            </a:lvl1pPr>
            <a:lvl2pPr marL="777885" indent="-299186" eaLnBrk="0" hangingPunct="0">
              <a:defRPr sz="2500">
                <a:solidFill>
                  <a:schemeClr val="tx1"/>
                </a:solidFill>
                <a:latin typeface="Times" pitchFamily="18" charset="0"/>
              </a:defRPr>
            </a:lvl2pPr>
            <a:lvl3pPr marL="1196747" indent="-239349" eaLnBrk="0" hangingPunct="0">
              <a:defRPr sz="2500">
                <a:solidFill>
                  <a:schemeClr val="tx1"/>
                </a:solidFill>
                <a:latin typeface="Times" pitchFamily="18" charset="0"/>
              </a:defRPr>
            </a:lvl3pPr>
            <a:lvl4pPr marL="1675446" indent="-239349" eaLnBrk="0" hangingPunct="0">
              <a:defRPr sz="2500">
                <a:solidFill>
                  <a:schemeClr val="tx1"/>
                </a:solidFill>
                <a:latin typeface="Times" pitchFamily="18" charset="0"/>
              </a:defRPr>
            </a:lvl4pPr>
            <a:lvl5pPr marL="2154145" indent="-239349" eaLnBrk="0" hangingPunct="0">
              <a:defRPr sz="2500">
                <a:solidFill>
                  <a:schemeClr val="tx1"/>
                </a:solidFill>
                <a:latin typeface="Times" pitchFamily="18" charset="0"/>
              </a:defRPr>
            </a:lvl5pPr>
            <a:lvl6pPr marL="2632842" indent="-239349" eaLnBrk="0" fontAlgn="base" hangingPunct="0">
              <a:spcBef>
                <a:spcPct val="0"/>
              </a:spcBef>
              <a:spcAft>
                <a:spcPct val="0"/>
              </a:spcAft>
              <a:defRPr sz="2500">
                <a:solidFill>
                  <a:schemeClr val="tx1"/>
                </a:solidFill>
                <a:latin typeface="Times" pitchFamily="18" charset="0"/>
              </a:defRPr>
            </a:lvl6pPr>
            <a:lvl7pPr marL="3111541" indent="-239349" eaLnBrk="0" fontAlgn="base" hangingPunct="0">
              <a:spcBef>
                <a:spcPct val="0"/>
              </a:spcBef>
              <a:spcAft>
                <a:spcPct val="0"/>
              </a:spcAft>
              <a:defRPr sz="2500">
                <a:solidFill>
                  <a:schemeClr val="tx1"/>
                </a:solidFill>
                <a:latin typeface="Times" pitchFamily="18" charset="0"/>
              </a:defRPr>
            </a:lvl7pPr>
            <a:lvl8pPr marL="3590240" indent="-239349" eaLnBrk="0" fontAlgn="base" hangingPunct="0">
              <a:spcBef>
                <a:spcPct val="0"/>
              </a:spcBef>
              <a:spcAft>
                <a:spcPct val="0"/>
              </a:spcAft>
              <a:defRPr sz="2500">
                <a:solidFill>
                  <a:schemeClr val="tx1"/>
                </a:solidFill>
                <a:latin typeface="Times" pitchFamily="18" charset="0"/>
              </a:defRPr>
            </a:lvl8pPr>
            <a:lvl9pPr marL="4068939" indent="-239349" eaLnBrk="0" fontAlgn="base" hangingPunct="0">
              <a:spcBef>
                <a:spcPct val="0"/>
              </a:spcBef>
              <a:spcAft>
                <a:spcPct val="0"/>
              </a:spcAft>
              <a:defRPr sz="2500">
                <a:solidFill>
                  <a:schemeClr val="tx1"/>
                </a:solidFill>
                <a:latin typeface="Times" pitchFamily="18" charset="0"/>
              </a:defRPr>
            </a:lvl9pPr>
          </a:lstStyle>
          <a:p>
            <a:r>
              <a:rPr lang="en-US" sz="1200" dirty="0"/>
              <a:t>One Member, per Council, per Month</a:t>
            </a:r>
          </a:p>
        </p:txBody>
      </p:sp>
      <p:sp>
        <p:nvSpPr>
          <p:cNvPr id="32774"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500">
                <a:solidFill>
                  <a:schemeClr val="tx1"/>
                </a:solidFill>
                <a:latin typeface="Times" pitchFamily="18" charset="0"/>
              </a:defRPr>
            </a:lvl1pPr>
            <a:lvl2pPr marL="777885" indent="-299186" eaLnBrk="0" hangingPunct="0">
              <a:defRPr sz="2500">
                <a:solidFill>
                  <a:schemeClr val="tx1"/>
                </a:solidFill>
                <a:latin typeface="Times" pitchFamily="18" charset="0"/>
              </a:defRPr>
            </a:lvl2pPr>
            <a:lvl3pPr marL="1196747" indent="-239349" eaLnBrk="0" hangingPunct="0">
              <a:defRPr sz="2500">
                <a:solidFill>
                  <a:schemeClr val="tx1"/>
                </a:solidFill>
                <a:latin typeface="Times" pitchFamily="18" charset="0"/>
              </a:defRPr>
            </a:lvl3pPr>
            <a:lvl4pPr marL="1675446" indent="-239349" eaLnBrk="0" hangingPunct="0">
              <a:defRPr sz="2500">
                <a:solidFill>
                  <a:schemeClr val="tx1"/>
                </a:solidFill>
                <a:latin typeface="Times" pitchFamily="18" charset="0"/>
              </a:defRPr>
            </a:lvl4pPr>
            <a:lvl5pPr marL="2154145" indent="-239349" eaLnBrk="0" hangingPunct="0">
              <a:defRPr sz="2500">
                <a:solidFill>
                  <a:schemeClr val="tx1"/>
                </a:solidFill>
                <a:latin typeface="Times" pitchFamily="18" charset="0"/>
              </a:defRPr>
            </a:lvl5pPr>
            <a:lvl6pPr marL="2632842" indent="-239349" eaLnBrk="0" fontAlgn="base" hangingPunct="0">
              <a:spcBef>
                <a:spcPct val="0"/>
              </a:spcBef>
              <a:spcAft>
                <a:spcPct val="0"/>
              </a:spcAft>
              <a:defRPr sz="2500">
                <a:solidFill>
                  <a:schemeClr val="tx1"/>
                </a:solidFill>
                <a:latin typeface="Times" pitchFamily="18" charset="0"/>
              </a:defRPr>
            </a:lvl6pPr>
            <a:lvl7pPr marL="3111541" indent="-239349" eaLnBrk="0" fontAlgn="base" hangingPunct="0">
              <a:spcBef>
                <a:spcPct val="0"/>
              </a:spcBef>
              <a:spcAft>
                <a:spcPct val="0"/>
              </a:spcAft>
              <a:defRPr sz="2500">
                <a:solidFill>
                  <a:schemeClr val="tx1"/>
                </a:solidFill>
                <a:latin typeface="Times" pitchFamily="18" charset="0"/>
              </a:defRPr>
            </a:lvl7pPr>
            <a:lvl8pPr marL="3590240" indent="-239349" eaLnBrk="0" fontAlgn="base" hangingPunct="0">
              <a:spcBef>
                <a:spcPct val="0"/>
              </a:spcBef>
              <a:spcAft>
                <a:spcPct val="0"/>
              </a:spcAft>
              <a:defRPr sz="2500">
                <a:solidFill>
                  <a:schemeClr val="tx1"/>
                </a:solidFill>
                <a:latin typeface="Times" pitchFamily="18" charset="0"/>
              </a:defRPr>
            </a:lvl8pPr>
            <a:lvl9pPr marL="4068939" indent="-239349" eaLnBrk="0" fontAlgn="base" hangingPunct="0">
              <a:spcBef>
                <a:spcPct val="0"/>
              </a:spcBef>
              <a:spcAft>
                <a:spcPct val="0"/>
              </a:spcAft>
              <a:defRPr sz="2500">
                <a:solidFill>
                  <a:schemeClr val="tx1"/>
                </a:solidFill>
                <a:latin typeface="Times" pitchFamily="18" charset="0"/>
              </a:defRPr>
            </a:lvl9pPr>
          </a:lstStyle>
          <a:p>
            <a:r>
              <a:rPr lang="en-US" sz="1200" dirty="0"/>
              <a:t>MEMBERSHIP GROWTH MEETING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20</a:t>
            </a:fld>
            <a:endParaRPr lang="en-US"/>
          </a:p>
        </p:txBody>
      </p:sp>
    </p:spTree>
    <p:extLst>
      <p:ext uri="{BB962C8B-B14F-4D97-AF65-F5344CB8AC3E}">
        <p14:creationId xmlns:p14="http://schemas.microsoft.com/office/powerpoint/2010/main" val="111611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21</a:t>
            </a:fld>
            <a:endParaRPr lang="en-US"/>
          </a:p>
        </p:txBody>
      </p:sp>
    </p:spTree>
    <p:extLst>
      <p:ext uri="{BB962C8B-B14F-4D97-AF65-F5344CB8AC3E}">
        <p14:creationId xmlns:p14="http://schemas.microsoft.com/office/powerpoint/2010/main" val="103409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34189-A281-4525-93A1-FEA797C6D117}" type="slidenum">
              <a:rPr lang="en-US" smtClean="0"/>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3</a:t>
            </a:fld>
            <a:endParaRPr lang="en-US"/>
          </a:p>
        </p:txBody>
      </p:sp>
    </p:spTree>
    <p:extLst>
      <p:ext uri="{BB962C8B-B14F-4D97-AF65-F5344CB8AC3E}">
        <p14:creationId xmlns:p14="http://schemas.microsoft.com/office/powerpoint/2010/main" val="209181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5</a:t>
            </a:fld>
            <a:endParaRPr lang="en-US"/>
          </a:p>
        </p:txBody>
      </p:sp>
    </p:spTree>
    <p:extLst>
      <p:ext uri="{BB962C8B-B14F-4D97-AF65-F5344CB8AC3E}">
        <p14:creationId xmlns:p14="http://schemas.microsoft.com/office/powerpoint/2010/main" val="24793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11</a:t>
            </a:fld>
            <a:endParaRPr lang="en-US"/>
          </a:p>
        </p:txBody>
      </p:sp>
    </p:spTree>
    <p:extLst>
      <p:ext uri="{BB962C8B-B14F-4D97-AF65-F5344CB8AC3E}">
        <p14:creationId xmlns:p14="http://schemas.microsoft.com/office/powerpoint/2010/main" val="103409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12</a:t>
            </a:fld>
            <a:endParaRPr lang="en-US"/>
          </a:p>
        </p:txBody>
      </p:sp>
    </p:spTree>
    <p:extLst>
      <p:ext uri="{BB962C8B-B14F-4D97-AF65-F5344CB8AC3E}">
        <p14:creationId xmlns:p14="http://schemas.microsoft.com/office/powerpoint/2010/main" val="252964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defRPr/>
            </a:pPr>
            <a:r>
              <a:rPr lang="en-US"/>
              <a:t>MEMBERSHIP GROWTH MEETING</a:t>
            </a:r>
          </a:p>
        </p:txBody>
      </p:sp>
      <p:sp>
        <p:nvSpPr>
          <p:cNvPr id="5" name="Footer Placeholder 4"/>
          <p:cNvSpPr>
            <a:spLocks noGrp="1"/>
          </p:cNvSpPr>
          <p:nvPr>
            <p:ph type="ftr" sz="quarter" idx="4"/>
          </p:nvPr>
        </p:nvSpPr>
        <p:spPr/>
        <p:txBody>
          <a:bodyPr/>
          <a:lstStyle/>
          <a:p>
            <a:pPr>
              <a:defRPr/>
            </a:pPr>
            <a:r>
              <a:rPr lang="en-US"/>
              <a:t>One Member, per Council, per Month</a:t>
            </a:r>
          </a:p>
        </p:txBody>
      </p:sp>
      <p:sp>
        <p:nvSpPr>
          <p:cNvPr id="6" name="Slide Number Placeholder 5"/>
          <p:cNvSpPr>
            <a:spLocks noGrp="1"/>
          </p:cNvSpPr>
          <p:nvPr>
            <p:ph type="sldNum" sz="quarter" idx="5"/>
          </p:nvPr>
        </p:nvSpPr>
        <p:spPr/>
        <p:txBody>
          <a:bodyPr/>
          <a:lstStyle/>
          <a:p>
            <a:pPr>
              <a:defRPr/>
            </a:pPr>
            <a:fld id="{FE91F001-407C-4F80-B16D-9F9530EC8CDD}" type="slidenum">
              <a:rPr lang="en-US" smtClean="0"/>
              <a:pPr>
                <a:defRPr/>
              </a:pPr>
              <a:t>13</a:t>
            </a:fld>
            <a:endParaRPr lang="en-US"/>
          </a:p>
        </p:txBody>
      </p:sp>
    </p:spTree>
    <p:extLst>
      <p:ext uri="{BB962C8B-B14F-4D97-AF65-F5344CB8AC3E}">
        <p14:creationId xmlns:p14="http://schemas.microsoft.com/office/powerpoint/2010/main" val="79236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defRPr/>
            </a:pPr>
            <a:r>
              <a:rPr lang="en-US"/>
              <a:t>MEMBERSHIP GROWTH MEETING</a:t>
            </a:r>
          </a:p>
        </p:txBody>
      </p:sp>
      <p:sp>
        <p:nvSpPr>
          <p:cNvPr id="5" name="Footer Placeholder 4"/>
          <p:cNvSpPr>
            <a:spLocks noGrp="1"/>
          </p:cNvSpPr>
          <p:nvPr>
            <p:ph type="ftr" sz="quarter" idx="4"/>
          </p:nvPr>
        </p:nvSpPr>
        <p:spPr/>
        <p:txBody>
          <a:bodyPr/>
          <a:lstStyle/>
          <a:p>
            <a:pPr>
              <a:defRPr/>
            </a:pPr>
            <a:r>
              <a:rPr lang="en-US"/>
              <a:t>One Member, per Council, per Month</a:t>
            </a:r>
          </a:p>
        </p:txBody>
      </p:sp>
      <p:sp>
        <p:nvSpPr>
          <p:cNvPr id="6" name="Slide Number Placeholder 5"/>
          <p:cNvSpPr>
            <a:spLocks noGrp="1"/>
          </p:cNvSpPr>
          <p:nvPr>
            <p:ph type="sldNum" sz="quarter" idx="5"/>
          </p:nvPr>
        </p:nvSpPr>
        <p:spPr/>
        <p:txBody>
          <a:bodyPr/>
          <a:lstStyle/>
          <a:p>
            <a:pPr>
              <a:defRPr/>
            </a:pPr>
            <a:fld id="{FE91F001-407C-4F80-B16D-9F9530EC8CDD}" type="slidenum">
              <a:rPr lang="en-US" smtClean="0"/>
              <a:pPr>
                <a:defRPr/>
              </a:pPr>
              <a:t>14</a:t>
            </a:fld>
            <a:endParaRPr lang="en-US"/>
          </a:p>
        </p:txBody>
      </p:sp>
    </p:spTree>
    <p:extLst>
      <p:ext uri="{BB962C8B-B14F-4D97-AF65-F5344CB8AC3E}">
        <p14:creationId xmlns:p14="http://schemas.microsoft.com/office/powerpoint/2010/main" val="47936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19</a:t>
            </a:fld>
            <a:endParaRPr lang="en-US"/>
          </a:p>
        </p:txBody>
      </p:sp>
    </p:spTree>
    <p:extLst>
      <p:ext uri="{BB962C8B-B14F-4D97-AF65-F5344CB8AC3E}">
        <p14:creationId xmlns:p14="http://schemas.microsoft.com/office/powerpoint/2010/main" val="103409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28A69E-F4F1-4C04-9BDC-054FC99C7F73}"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02362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7328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89621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8312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8A69E-F4F1-4C04-9BDC-054FC99C7F73}"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95801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8A69E-F4F1-4C04-9BDC-054FC99C7F73}"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72187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8A69E-F4F1-4C04-9BDC-054FC99C7F73}"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5833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8A69E-F4F1-4C04-9BDC-054FC99C7F73}"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2928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8A69E-F4F1-4C04-9BDC-054FC99C7F73}"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2007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8A69E-F4F1-4C04-9BDC-054FC99C7F73}"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6858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8A69E-F4F1-4C04-9BDC-054FC99C7F73}"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0399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8A69E-F4F1-4C04-9BDC-054FC99C7F73}" type="datetimeFigureOut">
              <a:rPr lang="en-US" smtClean="0"/>
              <a:t>7/3/2020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21DF7-4BA8-45CD-8E59-EBEABC7B8E83}" type="slidenum">
              <a:rPr lang="en-US" smtClean="0"/>
              <a:t>‹#›</a:t>
            </a:fld>
            <a:endParaRPr lang="en-US"/>
          </a:p>
        </p:txBody>
      </p:sp>
      <p:sp>
        <p:nvSpPr>
          <p:cNvPr id="7" name="Rectangle 10"/>
          <p:cNvSpPr>
            <a:spLocks noChangeArrowheads="1"/>
          </p:cNvSpPr>
          <p:nvPr userDrawn="1"/>
        </p:nvSpPr>
        <p:spPr bwMode="auto">
          <a:xfrm>
            <a:off x="0" y="5867400"/>
            <a:ext cx="9144000" cy="990600"/>
          </a:xfrm>
          <a:prstGeom prst="rect">
            <a:avLst/>
          </a:prstGeom>
          <a:solidFill>
            <a:srgbClr val="0011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8" name="Rectangle 7"/>
          <p:cNvSpPr/>
          <p:nvPr userDrawn="1"/>
        </p:nvSpPr>
        <p:spPr bwMode="auto">
          <a:xfrm>
            <a:off x="685800" y="5867400"/>
            <a:ext cx="8458200" cy="762000"/>
          </a:xfrm>
          <a:prstGeom prst="rect">
            <a:avLst/>
          </a:prstGeom>
          <a:gradFill>
            <a:gsLst>
              <a:gs pos="1000">
                <a:srgbClr val="00112F"/>
              </a:gs>
              <a:gs pos="50000">
                <a:srgbClr val="A7A7B1"/>
              </a:gs>
              <a:gs pos="69000">
                <a:schemeClr val="bg1"/>
              </a:gs>
            </a:gsLst>
            <a:lin ang="210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9" name="Rectangle 7"/>
          <p:cNvSpPr>
            <a:spLocks noChangeArrowheads="1"/>
          </p:cNvSpPr>
          <p:nvPr userDrawn="1"/>
        </p:nvSpPr>
        <p:spPr bwMode="auto">
          <a:xfrm>
            <a:off x="685800" y="0"/>
            <a:ext cx="8458200" cy="5886450"/>
          </a:xfrm>
          <a:prstGeom prst="rect">
            <a:avLst/>
          </a:prstGeom>
          <a:solidFill>
            <a:srgbClr val="0011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0" name="Rectangle 9"/>
          <p:cNvSpPr>
            <a:spLocks noChangeArrowheads="1"/>
          </p:cNvSpPr>
          <p:nvPr userDrawn="1"/>
        </p:nvSpPr>
        <p:spPr bwMode="auto">
          <a:xfrm>
            <a:off x="0" y="0"/>
            <a:ext cx="685800" cy="5867400"/>
          </a:xfrm>
          <a:prstGeom prst="rect">
            <a:avLst/>
          </a:prstGeom>
          <a:gradFill flip="none" rotWithShape="1">
            <a:gsLst>
              <a:gs pos="0">
                <a:srgbClr val="00112F"/>
              </a:gs>
              <a:gs pos="50000">
                <a:srgbClr val="C8C8D2">
                  <a:shade val="67500"/>
                  <a:satMod val="115000"/>
                </a:srgbClr>
              </a:gs>
              <a:gs pos="100000">
                <a:schemeClr val="bg1"/>
              </a:gs>
            </a:gsLst>
            <a:lin ang="16200000" scaled="1"/>
            <a:tileRect/>
          </a:gradFill>
          <a:ln w="9525">
            <a:noFill/>
            <a:miter lim="800000"/>
            <a:headEnd/>
            <a:tailEnd/>
          </a:ln>
          <a:effectLst/>
        </p:spPr>
        <p:txBody>
          <a:bodyPr wrap="none" anchor="ctr"/>
          <a:lstStyle/>
          <a:p>
            <a:pPr eaLnBrk="0" hangingPunct="0">
              <a:defRPr/>
            </a:pPr>
            <a:endParaRPr lang="en-US" dirty="0"/>
          </a:p>
        </p:txBody>
      </p:sp>
      <p:pic>
        <p:nvPicPr>
          <p:cNvPr id="11" name="Picture 16" descr="KofC_Service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72200" y="5943600"/>
            <a:ext cx="27368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rot="5400000">
            <a:off x="-2628105" y="3313906"/>
            <a:ext cx="6627812" cy="3175"/>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bwMode="auto">
          <a:xfrm rot="10800000" flipV="1">
            <a:off x="0" y="5865813"/>
            <a:ext cx="9144000" cy="1587"/>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userDrawn="1"/>
        </p:nvCxnSpPr>
        <p:spPr bwMode="auto">
          <a:xfrm rot="10800000" flipV="1">
            <a:off x="685800" y="6629400"/>
            <a:ext cx="8459788" cy="0"/>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6445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mailto:michael.simpson@cogeco.ca" TargetMode="External"/><Relationship Id="rId13" Type="http://schemas.openxmlformats.org/officeDocument/2006/relationships/hyperlink" Target="mailto:david4kcknights@hotmail.com" TargetMode="External"/><Relationship Id="rId3" Type="http://schemas.openxmlformats.org/officeDocument/2006/relationships/image" Target="../media/image6.png"/><Relationship Id="rId7" Type="http://schemas.openxmlformats.org/officeDocument/2006/relationships/hyperlink" Target="mailto:marioduguay.kofc@gmail.com" TargetMode="External"/><Relationship Id="rId12" Type="http://schemas.openxmlformats.org/officeDocument/2006/relationships/hyperlink" Target="mailto:bduguay76@gmai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bobrosales@rogers.com" TargetMode="External"/><Relationship Id="rId5" Type="http://schemas.openxmlformats.org/officeDocument/2006/relationships/image" Target="../media/image7.png"/><Relationship Id="rId10" Type="http://schemas.openxmlformats.org/officeDocument/2006/relationships/hyperlink" Target="mailto:jacgirouard@sympatico.ca" TargetMode="External"/><Relationship Id="rId4" Type="http://schemas.openxmlformats.org/officeDocument/2006/relationships/image" Target="../media/image4.png"/><Relationship Id="rId9" Type="http://schemas.openxmlformats.org/officeDocument/2006/relationships/hyperlink" Target="mailto:ronhutt@roge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65" r="6157"/>
          <a:stretch/>
        </p:blipFill>
        <p:spPr bwMode="auto">
          <a:xfrm>
            <a:off x="1729139" y="274921"/>
            <a:ext cx="7376266" cy="226323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14" name="Rectangle 13"/>
          <p:cNvSpPr/>
          <p:nvPr/>
        </p:nvSpPr>
        <p:spPr>
          <a:xfrm>
            <a:off x="838200" y="5783859"/>
            <a:ext cx="4257191" cy="923330"/>
          </a:xfrm>
          <a:prstGeom prst="rect">
            <a:avLst/>
          </a:prstGeom>
        </p:spPr>
        <p:txBody>
          <a:bodyPr wrap="none">
            <a:spAutoFit/>
          </a:bodyPr>
          <a:lstStyle/>
          <a:p>
            <a:pPr algn="ctr"/>
            <a:r>
              <a:rPr lang="en-CA" sz="5400" b="1" dirty="0">
                <a:ln w="10541" cmpd="sng">
                  <a:solidFill>
                    <a:srgbClr val="7D7D7D">
                      <a:tint val="100000"/>
                      <a:shade val="100000"/>
                      <a:satMod val="110000"/>
                    </a:srgbClr>
                  </a:solidFill>
                  <a:prstDash val="solid"/>
                </a:ln>
                <a:solidFill>
                  <a:srgbClr val="C00000"/>
                </a:solidFill>
              </a:rPr>
              <a:t>P r o g r a m s</a:t>
            </a:r>
            <a:endParaRPr lang="fr-CA" sz="5400" b="1" dirty="0">
              <a:ln w="10541" cmpd="sng">
                <a:solidFill>
                  <a:srgbClr val="7D7D7D">
                    <a:tint val="100000"/>
                    <a:shade val="100000"/>
                    <a:satMod val="110000"/>
                  </a:srgbClr>
                </a:solidFill>
                <a:prstDash val="solid"/>
              </a:ln>
              <a:solidFill>
                <a:srgbClr val="C00000"/>
              </a:solidFill>
            </a:endParaRPr>
          </a:p>
        </p:txBody>
      </p:sp>
      <p:sp>
        <p:nvSpPr>
          <p:cNvPr id="2" name="TextBox 1"/>
          <p:cNvSpPr txBox="1"/>
          <p:nvPr/>
        </p:nvSpPr>
        <p:spPr>
          <a:xfrm>
            <a:off x="4648200" y="5281088"/>
            <a:ext cx="4572000" cy="461665"/>
          </a:xfrm>
          <a:prstGeom prst="rect">
            <a:avLst/>
          </a:prstGeom>
          <a:noFill/>
        </p:spPr>
        <p:txBody>
          <a:bodyPr wrap="square" rtlCol="0">
            <a:spAutoFit/>
          </a:bodyPr>
          <a:lstStyle/>
          <a:p>
            <a:r>
              <a:rPr lang="en-US" b="1" dirty="0">
                <a:ln w="10541" cmpd="sng">
                  <a:solidFill>
                    <a:srgbClr val="7D7D7D">
                      <a:tint val="100000"/>
                      <a:shade val="100000"/>
                      <a:satMod val="110000"/>
                    </a:srgbClr>
                  </a:solidFill>
                  <a:prstDash val="solid"/>
                </a:ln>
                <a:solidFill>
                  <a:schemeClr val="tx2"/>
                </a:solidFill>
              </a:rPr>
              <a:t>Family Director: Mario Duguay</a:t>
            </a:r>
          </a:p>
        </p:txBody>
      </p:sp>
      <p:pic>
        <p:nvPicPr>
          <p:cNvPr id="16"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348" b="12962"/>
          <a:stretch/>
        </p:blipFill>
        <p:spPr bwMode="auto">
          <a:xfrm>
            <a:off x="513864" y="1998083"/>
            <a:ext cx="8982824" cy="3283005"/>
          </a:xfrm>
          <a:prstGeom prst="rect">
            <a:avLst/>
          </a:prstGeom>
          <a:noFill/>
          <a:ln>
            <a:noFill/>
          </a:ln>
          <a:effectLst>
            <a:glow rad="127000">
              <a:schemeClr val="accent1">
                <a:alpha val="0"/>
              </a:schemeClr>
            </a:glo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27FFF10-A217-4224-8974-884329CA44F4}"/>
              </a:ext>
            </a:extLst>
          </p:cNvPr>
          <p:cNvPicPr>
            <a:picLocks noChangeAspect="1"/>
          </p:cNvPicPr>
          <p:nvPr/>
        </p:nvPicPr>
        <p:blipFill>
          <a:blip r:embed="rId6"/>
          <a:stretch>
            <a:fillRect/>
          </a:stretch>
        </p:blipFill>
        <p:spPr>
          <a:xfrm>
            <a:off x="6233908" y="6004440"/>
            <a:ext cx="2910092" cy="68538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42850"/>
            <a:ext cx="3914517" cy="3646977"/>
          </a:xfrm>
          <a:prstGeom prst="rect">
            <a:avLst/>
          </a:prstGeom>
          <a:noFill/>
          <a:ln>
            <a:noFill/>
          </a:ln>
          <a:effectLst>
            <a:glow rad="1905000">
              <a:schemeClr val="tx2">
                <a:lumMod val="50000"/>
                <a:lumOff val="50000"/>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67424" y="655199"/>
            <a:ext cx="7543741" cy="1143000"/>
          </a:xfrm>
        </p:spPr>
        <p:txBody>
          <a:bodyPr>
            <a:noAutofit/>
          </a:bodyPr>
          <a:lstStyle/>
          <a:p>
            <a:pPr>
              <a:spcBef>
                <a:spcPts val="0"/>
              </a:spcBef>
              <a:defRPr/>
            </a:pPr>
            <a: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Keep Christ in </a:t>
            </a:r>
            <a:b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br>
            <a: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Christmas</a:t>
            </a:r>
          </a:p>
        </p:txBody>
      </p:sp>
      <p:pic>
        <p:nvPicPr>
          <p:cNvPr id="5"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2057400"/>
            <a:ext cx="7696200" cy="4438138"/>
          </a:xfrm>
          <a:prstGeom prst="rect">
            <a:avLst/>
          </a:prstGeom>
        </p:spPr>
        <p:txBody>
          <a:bodyPr wrap="square">
            <a:spAutoFit/>
          </a:bodyPr>
          <a:lstStyle/>
          <a:p>
            <a:pPr marL="4572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KCIC activities include whatever eﬀorts best suit the parish and community of a particular council and do not need to originate from the Supreme Council. Here are some examples: </a:t>
            </a:r>
          </a:p>
          <a:p>
            <a:pPr marL="914400" lvl="1"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 Journey to the Inn, Light Up for Christ, Crèche or Advent Wreath Blessing, and the Christmas Poster Contest. </a:t>
            </a:r>
          </a:p>
          <a:p>
            <a:pPr marL="4572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These programs are centered on the example of the Holy Family and the Nativity of Our Lord and Savior, Jesus Christ.</a:t>
            </a:r>
            <a:r>
              <a:rPr lang="en-CA" b="1" dirty="0">
                <a:ln w="10541" cmpd="sng">
                  <a:solidFill>
                    <a:srgbClr val="7D7D7D">
                      <a:tint val="100000"/>
                      <a:shade val="100000"/>
                      <a:satMod val="110000"/>
                    </a:srgbClr>
                  </a:solidFill>
                  <a:prstDash val="solid"/>
                </a:ln>
                <a:solidFill>
                  <a:schemeClr val="tx2"/>
                </a:solidFill>
              </a:rPr>
              <a:t>	</a:t>
            </a:r>
            <a:endParaRPr lang="en-US" sz="2800" b="1" dirty="0">
              <a:ln w="10541" cmpd="sng">
                <a:solidFill>
                  <a:srgbClr val="7D7D7D">
                    <a:tint val="100000"/>
                    <a:shade val="100000"/>
                    <a:satMod val="110000"/>
                  </a:srgbClr>
                </a:solidFill>
                <a:prstDash val="solid"/>
              </a:ln>
              <a:solidFill>
                <a:schemeClr val="tx2"/>
              </a:solidFill>
            </a:endParaRPr>
          </a:p>
          <a:p>
            <a:pPr marL="1371600" lvl="2" indent="-457200" eaLnBrk="0" hangingPunct="0">
              <a:spcBef>
                <a:spcPct val="20000"/>
              </a:spcBef>
              <a:buFont typeface="Arial" panose="020B0604020202020204" pitchFamily="34" charset="0"/>
              <a:buChar char="•"/>
            </a:pPr>
            <a:endParaRPr lang="en-US" b="1"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DF00B86A-D6D9-4511-873E-F3789D3A4571}"/>
              </a:ext>
            </a:extLst>
          </p:cNvPr>
          <p:cNvPicPr>
            <a:picLocks noChangeAspect="1"/>
          </p:cNvPicPr>
          <p:nvPr/>
        </p:nvPicPr>
        <p:blipFill>
          <a:blip r:embed="rId4"/>
          <a:stretch>
            <a:fillRect/>
          </a:stretch>
        </p:blipFill>
        <p:spPr>
          <a:xfrm>
            <a:off x="6233908" y="6004440"/>
            <a:ext cx="2910092" cy="685388"/>
          </a:xfrm>
          <a:prstGeom prst="rect">
            <a:avLst/>
          </a:prstGeom>
        </p:spPr>
      </p:pic>
      <p:sp>
        <p:nvSpPr>
          <p:cNvPr id="10" name="Rectangle 9">
            <a:extLst>
              <a:ext uri="{FF2B5EF4-FFF2-40B4-BE49-F238E27FC236}">
                <a16:creationId xmlns:a16="http://schemas.microsoft.com/office/drawing/2014/main" id="{8628A81A-E182-458A-8325-C5B86182EC9D}"/>
              </a:ext>
            </a:extLst>
          </p:cNvPr>
          <p:cNvSpPr/>
          <p:nvPr/>
        </p:nvSpPr>
        <p:spPr>
          <a:xfrm>
            <a:off x="0" y="82068"/>
            <a:ext cx="811441" cy="6586418"/>
          </a:xfrm>
          <a:prstGeom prst="rect">
            <a:avLst/>
          </a:prstGeom>
        </p:spPr>
        <p:txBody>
          <a:bodyPr wrap="none">
            <a:spAutoFit/>
          </a:bodyPr>
          <a:lstStyle/>
          <a:p>
            <a:pPr algn="ctr"/>
            <a:r>
              <a:rPr lang="en-CA" sz="4000" b="1" dirty="0">
                <a:ln w="10541" cmpd="sng">
                  <a:solidFill>
                    <a:srgbClr val="7D7D7D">
                      <a:tint val="100000"/>
                      <a:shade val="100000"/>
                      <a:satMod val="110000"/>
                    </a:srgbClr>
                  </a:solidFill>
                  <a:prstDash val="solid"/>
                </a:ln>
                <a:solidFill>
                  <a:srgbClr val="C00000"/>
                </a:solidFill>
              </a:rPr>
              <a:t>K</a:t>
            </a:r>
          </a:p>
          <a:p>
            <a:pPr algn="ctr"/>
            <a:r>
              <a:rPr lang="en-CA" sz="4000" b="1" dirty="0">
                <a:ln w="10541" cmpd="sng">
                  <a:solidFill>
                    <a:srgbClr val="7D7D7D">
                      <a:tint val="100000"/>
                      <a:shade val="100000"/>
                      <a:satMod val="110000"/>
                    </a:srgbClr>
                  </a:solidFill>
                  <a:prstDash val="solid"/>
                </a:ln>
                <a:solidFill>
                  <a:srgbClr val="C00000"/>
                </a:solidFill>
              </a:rPr>
              <a:t>E</a:t>
            </a:r>
          </a:p>
          <a:p>
            <a:pPr algn="ctr"/>
            <a:r>
              <a:rPr lang="en-CA" sz="4000" b="1" dirty="0">
                <a:ln w="10541" cmpd="sng">
                  <a:solidFill>
                    <a:srgbClr val="7D7D7D">
                      <a:tint val="100000"/>
                      <a:shade val="100000"/>
                      <a:satMod val="110000"/>
                    </a:srgbClr>
                  </a:solidFill>
                  <a:prstDash val="solid"/>
                </a:ln>
                <a:solidFill>
                  <a:srgbClr val="C00000"/>
                </a:solidFill>
              </a:rPr>
              <a:t>E</a:t>
            </a:r>
          </a:p>
          <a:p>
            <a:pPr algn="ctr"/>
            <a:r>
              <a:rPr lang="en-CA" sz="4000" b="1" dirty="0">
                <a:ln w="10541" cmpd="sng">
                  <a:solidFill>
                    <a:srgbClr val="7D7D7D">
                      <a:tint val="100000"/>
                      <a:shade val="100000"/>
                      <a:satMod val="110000"/>
                    </a:srgbClr>
                  </a:solidFill>
                  <a:prstDash val="solid"/>
                </a:ln>
                <a:solidFill>
                  <a:srgbClr val="C00000"/>
                </a:solidFill>
              </a:rPr>
              <a:t>P </a:t>
            </a:r>
          </a:p>
          <a:p>
            <a:pPr algn="ctr"/>
            <a:endParaRPr lang="en-CA" sz="2200" b="1" dirty="0">
              <a:ln w="10541" cmpd="sng">
                <a:solidFill>
                  <a:srgbClr val="7D7D7D">
                    <a:tint val="100000"/>
                    <a:shade val="100000"/>
                    <a:satMod val="110000"/>
                  </a:srgbClr>
                </a:solidFill>
                <a:prstDash val="solid"/>
              </a:ln>
              <a:solidFill>
                <a:srgbClr val="C00000"/>
              </a:solidFill>
            </a:endParaRPr>
          </a:p>
          <a:p>
            <a:pPr algn="ctr"/>
            <a:r>
              <a:rPr lang="en-CA" sz="4000" b="1" dirty="0">
                <a:ln w="10541" cmpd="sng">
                  <a:solidFill>
                    <a:srgbClr val="7D7D7D">
                      <a:tint val="100000"/>
                      <a:shade val="100000"/>
                      <a:satMod val="110000"/>
                    </a:srgbClr>
                  </a:solidFill>
                  <a:prstDash val="solid"/>
                </a:ln>
                <a:solidFill>
                  <a:srgbClr val="C00000"/>
                </a:solidFill>
              </a:rPr>
              <a:t> C </a:t>
            </a:r>
          </a:p>
          <a:p>
            <a:pPr algn="ctr"/>
            <a:r>
              <a:rPr lang="en-CA" sz="4000" b="1" dirty="0">
                <a:ln w="10541" cmpd="sng">
                  <a:solidFill>
                    <a:srgbClr val="7D7D7D">
                      <a:tint val="100000"/>
                      <a:shade val="100000"/>
                      <a:satMod val="110000"/>
                    </a:srgbClr>
                  </a:solidFill>
                  <a:prstDash val="solid"/>
                </a:ln>
                <a:solidFill>
                  <a:srgbClr val="C00000"/>
                </a:solidFill>
              </a:rPr>
              <a:t>H</a:t>
            </a:r>
          </a:p>
          <a:p>
            <a:pPr algn="ctr"/>
            <a:r>
              <a:rPr lang="en-CA" sz="4000" b="1" dirty="0">
                <a:ln w="10541" cmpd="sng">
                  <a:solidFill>
                    <a:srgbClr val="7D7D7D">
                      <a:tint val="100000"/>
                      <a:shade val="100000"/>
                      <a:satMod val="110000"/>
                    </a:srgbClr>
                  </a:solidFill>
                  <a:prstDash val="solid"/>
                </a:ln>
                <a:solidFill>
                  <a:srgbClr val="C00000"/>
                </a:solidFill>
              </a:rPr>
              <a:t>R</a:t>
            </a:r>
          </a:p>
          <a:p>
            <a:pPr algn="ctr"/>
            <a:r>
              <a:rPr lang="en-CA" sz="4000" b="1" dirty="0">
                <a:ln w="10541" cmpd="sng">
                  <a:solidFill>
                    <a:srgbClr val="7D7D7D">
                      <a:tint val="100000"/>
                      <a:shade val="100000"/>
                      <a:satMod val="110000"/>
                    </a:srgbClr>
                  </a:solidFill>
                  <a:prstDash val="solid"/>
                </a:ln>
                <a:solidFill>
                  <a:srgbClr val="C00000"/>
                </a:solidFill>
              </a:rPr>
              <a:t>I</a:t>
            </a:r>
          </a:p>
          <a:p>
            <a:pPr algn="ctr"/>
            <a:r>
              <a:rPr lang="en-CA" sz="4000" b="1" dirty="0">
                <a:ln w="10541" cmpd="sng">
                  <a:solidFill>
                    <a:srgbClr val="7D7D7D">
                      <a:tint val="100000"/>
                      <a:shade val="100000"/>
                      <a:satMod val="110000"/>
                    </a:srgbClr>
                  </a:solidFill>
                  <a:prstDash val="solid"/>
                </a:ln>
                <a:solidFill>
                  <a:srgbClr val="C00000"/>
                </a:solidFill>
              </a:rPr>
              <a:t>S</a:t>
            </a:r>
          </a:p>
          <a:p>
            <a:pPr algn="ctr"/>
            <a:r>
              <a:rPr lang="en-CA" sz="4000" b="1" dirty="0">
                <a:ln w="10541" cmpd="sng">
                  <a:solidFill>
                    <a:srgbClr val="7D7D7D">
                      <a:tint val="100000"/>
                      <a:shade val="100000"/>
                      <a:satMod val="110000"/>
                    </a:srgbClr>
                  </a:solidFill>
                  <a:prstDash val="solid"/>
                </a:ln>
                <a:solidFill>
                  <a:srgbClr val="C00000"/>
                </a:solidFill>
              </a:rPr>
              <a:t>T</a:t>
            </a:r>
            <a:endParaRPr lang="fr-CA" sz="4000" dirty="0">
              <a:solidFill>
                <a:srgbClr val="C00000"/>
              </a:solidFill>
            </a:endParaRPr>
          </a:p>
        </p:txBody>
      </p:sp>
      <p:sp>
        <p:nvSpPr>
          <p:cNvPr id="11" name="Rectangle 10">
            <a:extLst>
              <a:ext uri="{FF2B5EF4-FFF2-40B4-BE49-F238E27FC236}">
                <a16:creationId xmlns:a16="http://schemas.microsoft.com/office/drawing/2014/main" id="{7E6A8B26-9103-4E83-9984-8450E44A7F17}"/>
              </a:ext>
            </a:extLst>
          </p:cNvPr>
          <p:cNvSpPr/>
          <p:nvPr/>
        </p:nvSpPr>
        <p:spPr>
          <a:xfrm>
            <a:off x="755075" y="5981942"/>
            <a:ext cx="5197448" cy="707886"/>
          </a:xfrm>
          <a:prstGeom prst="rect">
            <a:avLst/>
          </a:prstGeom>
        </p:spPr>
        <p:txBody>
          <a:bodyPr wrap="none">
            <a:spAutoFit/>
          </a:bodyPr>
          <a:lstStyle/>
          <a:p>
            <a:r>
              <a:rPr lang="en-CA" sz="4000" b="1" dirty="0">
                <a:ln w="10541" cmpd="sng">
                  <a:solidFill>
                    <a:srgbClr val="7D7D7D">
                      <a:tint val="100000"/>
                      <a:shade val="100000"/>
                      <a:satMod val="110000"/>
                    </a:srgbClr>
                  </a:solidFill>
                  <a:prstDash val="solid"/>
                </a:ln>
                <a:solidFill>
                  <a:srgbClr val="C00000"/>
                </a:solidFill>
              </a:rPr>
              <a:t>I N  C H R I S T M A S</a:t>
            </a:r>
            <a:endParaRPr lang="fr-CA" sz="4000" dirty="0">
              <a:solidFill>
                <a:srgbClr val="C00000"/>
              </a:solidFill>
            </a:endParaRPr>
          </a:p>
        </p:txBody>
      </p:sp>
    </p:spTree>
    <p:extLst>
      <p:ext uri="{BB962C8B-B14F-4D97-AF65-F5344CB8AC3E}">
        <p14:creationId xmlns:p14="http://schemas.microsoft.com/office/powerpoint/2010/main" val="224628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26" y="0"/>
            <a:ext cx="8077200" cy="3009900"/>
          </a:xfrm>
          <a:prstGeom prst="rect">
            <a:avLst/>
          </a:prstGeom>
          <a:noFill/>
          <a:ln>
            <a:noFill/>
          </a:ln>
          <a:effectLst>
            <a:glow>
              <a:schemeClr val="accent1">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1092975"/>
            <a:ext cx="7848600" cy="1938992"/>
          </a:xfrm>
          <a:prstGeom prst="rect">
            <a:avLst/>
          </a:prstGeom>
        </p:spPr>
        <p:txBody>
          <a:bodyPr wrap="square">
            <a:spAutoFit/>
          </a:bodyPr>
          <a:lstStyle/>
          <a:p>
            <a:pPr marL="13716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Using the Family Fully Alive Booklet as a devotional guide, the Family Fully Alive program provides monthly themes, reflections, meditations and group projects for you and your family.</a:t>
            </a:r>
          </a:p>
        </p:txBody>
      </p:sp>
      <p:pic>
        <p:nvPicPr>
          <p:cNvPr id="7"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61876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797510"/>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9" name="Rectangle 8"/>
          <p:cNvSpPr/>
          <p:nvPr/>
        </p:nvSpPr>
        <p:spPr>
          <a:xfrm>
            <a:off x="763102" y="5834867"/>
            <a:ext cx="5197000"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U L </a:t>
            </a:r>
            <a:r>
              <a:rPr lang="en-CA" sz="4400" b="1" dirty="0" err="1">
                <a:ln w="10541" cmpd="sng">
                  <a:solidFill>
                    <a:srgbClr val="7D7D7D">
                      <a:tint val="100000"/>
                      <a:shade val="100000"/>
                      <a:satMod val="110000"/>
                    </a:srgbClr>
                  </a:solidFill>
                  <a:prstDash val="solid"/>
                </a:ln>
                <a:solidFill>
                  <a:srgbClr val="C00000"/>
                </a:solidFill>
              </a:rPr>
              <a:t>L</a:t>
            </a:r>
            <a:r>
              <a:rPr lang="en-CA" sz="4400" b="1" dirty="0">
                <a:ln w="10541" cmpd="sng">
                  <a:solidFill>
                    <a:srgbClr val="7D7D7D">
                      <a:tint val="100000"/>
                      <a:shade val="100000"/>
                      <a:satMod val="110000"/>
                    </a:srgbClr>
                  </a:solidFill>
                  <a:prstDash val="solid"/>
                </a:ln>
                <a:solidFill>
                  <a:srgbClr val="C00000"/>
                </a:solidFill>
              </a:rPr>
              <a:t> Y   A L I V E</a:t>
            </a:r>
            <a:endParaRPr lang="fr-CA" sz="4400" dirty="0">
              <a:solidFill>
                <a:srgbClr val="C00000"/>
              </a:solidFill>
            </a:endParaRPr>
          </a:p>
        </p:txBody>
      </p:sp>
      <p:pic>
        <p:nvPicPr>
          <p:cNvPr id="10" name="Picture 9">
            <a:extLst>
              <a:ext uri="{FF2B5EF4-FFF2-40B4-BE49-F238E27FC236}">
                <a16:creationId xmlns:a16="http://schemas.microsoft.com/office/drawing/2014/main" id="{4426972E-11B1-45FC-A6B5-85420CE1EDAE}"/>
              </a:ext>
            </a:extLst>
          </p:cNvPr>
          <p:cNvPicPr>
            <a:picLocks noChangeAspect="1"/>
          </p:cNvPicPr>
          <p:nvPr/>
        </p:nvPicPr>
        <p:blipFill>
          <a:blip r:embed="rId5"/>
          <a:stretch>
            <a:fillRect/>
          </a:stretch>
        </p:blipFill>
        <p:spPr>
          <a:xfrm>
            <a:off x="6233908" y="6004440"/>
            <a:ext cx="2910092" cy="685388"/>
          </a:xfrm>
          <a:prstGeom prst="rect">
            <a:avLst/>
          </a:prstGeom>
        </p:spPr>
      </p:pic>
      <p:sp>
        <p:nvSpPr>
          <p:cNvPr id="2" name="TextBox 1">
            <a:extLst>
              <a:ext uri="{FF2B5EF4-FFF2-40B4-BE49-F238E27FC236}">
                <a16:creationId xmlns:a16="http://schemas.microsoft.com/office/drawing/2014/main" id="{DE6955D3-1EDB-4701-85FB-12F7DB012421}"/>
              </a:ext>
            </a:extLst>
          </p:cNvPr>
          <p:cNvSpPr txBox="1"/>
          <p:nvPr/>
        </p:nvSpPr>
        <p:spPr>
          <a:xfrm>
            <a:off x="-228600" y="2993481"/>
            <a:ext cx="9067800" cy="3342453"/>
          </a:xfrm>
          <a:prstGeom prst="rect">
            <a:avLst/>
          </a:prstGeom>
          <a:noFill/>
        </p:spPr>
        <p:txBody>
          <a:bodyPr wrap="square" rtlCol="0">
            <a:spAutoFit/>
          </a:bodyPr>
          <a:lstStyle/>
          <a:p>
            <a:pPr marL="13716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Working with your pastor, obtain his permission and recommendations on promoting Family Fully Alive in your parish and community.</a:t>
            </a:r>
          </a:p>
          <a:p>
            <a:pPr marL="13716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Order a good quantity of Family Fully Alive Booklets (#10162) through Supplies Online.</a:t>
            </a:r>
          </a:p>
          <a:p>
            <a:pPr marL="914400" eaLnBrk="0" hangingPunct="0">
              <a:spcBef>
                <a:spcPct val="20000"/>
              </a:spcBef>
            </a:pPr>
            <a:endParaRPr lang="en-CA" b="1" dirty="0">
              <a:effectLst>
                <a:outerShdw blurRad="38100" dist="38100" dir="2700000" algn="tl">
                  <a:srgbClr val="000000">
                    <a:alpha val="43137"/>
                  </a:srgbClr>
                </a:outerShdw>
              </a:effectLst>
            </a:endParaRPr>
          </a:p>
          <a:p>
            <a:pPr marL="973138" lvl="2" eaLnBrk="0" hangingPunct="0">
              <a:spcBef>
                <a:spcPct val="20000"/>
              </a:spcBef>
            </a:pPr>
            <a:r>
              <a:rPr lang="en-CA" sz="2800" b="1" dirty="0">
                <a:ln w="10541" cmpd="sng">
                  <a:solidFill>
                    <a:srgbClr val="7D7D7D">
                      <a:tint val="100000"/>
                      <a:shade val="100000"/>
                      <a:satMod val="110000"/>
                    </a:srgbClr>
                  </a:solidFill>
                  <a:prstDash val="solid"/>
                </a:ln>
                <a:solidFill>
                  <a:schemeClr val="tx2"/>
                </a:solidFill>
                <a:effectLst>
                  <a:outerShdw blurRad="38100" dist="38100" dir="2700000" algn="tl">
                    <a:srgbClr val="000000">
                      <a:alpha val="43137"/>
                    </a:srgbClr>
                  </a:outerShdw>
                </a:effectLst>
              </a:rPr>
              <a:t> 		                  C</a:t>
            </a:r>
            <a:r>
              <a:rPr lang="en-CA" sz="2800" b="1" dirty="0">
                <a:ln w="10541" cmpd="sng">
                  <a:solidFill>
                    <a:srgbClr val="7D7D7D">
                      <a:tint val="100000"/>
                      <a:shade val="100000"/>
                      <a:satMod val="110000"/>
                    </a:srgbClr>
                  </a:solidFill>
                  <a:prstDash val="solid"/>
                </a:ln>
                <a:solidFill>
                  <a:schemeClr val="tx2"/>
                </a:solidFill>
              </a:rPr>
              <a:t>hairman:  </a:t>
            </a:r>
            <a:r>
              <a:rPr lang="en-CA" sz="2800" b="1" dirty="0" err="1">
                <a:ln w="10541" cmpd="sng">
                  <a:solidFill>
                    <a:srgbClr val="7D7D7D">
                      <a:tint val="100000"/>
                      <a:shade val="100000"/>
                      <a:satMod val="110000"/>
                    </a:srgbClr>
                  </a:solidFill>
                  <a:prstDash val="solid"/>
                </a:ln>
                <a:solidFill>
                  <a:schemeClr val="tx2"/>
                </a:solidFill>
              </a:rPr>
              <a:t>Andr</a:t>
            </a:r>
            <a:r>
              <a:rPr lang="fr-CA" sz="2800" b="1" dirty="0">
                <a:ln w="10541" cmpd="sng">
                  <a:solidFill>
                    <a:srgbClr val="7D7D7D">
                      <a:tint val="100000"/>
                      <a:shade val="100000"/>
                      <a:satMod val="110000"/>
                    </a:srgbClr>
                  </a:solidFill>
                  <a:prstDash val="solid"/>
                </a:ln>
                <a:solidFill>
                  <a:schemeClr val="tx2"/>
                </a:solidFill>
              </a:rPr>
              <a:t>é Cayouette</a:t>
            </a:r>
            <a:endParaRPr lang="en-CA" sz="2700" b="1" dirty="0">
              <a:effectLst>
                <a:outerShdw blurRad="38100" dist="38100" dir="2700000" algn="tl">
                  <a:srgbClr val="000000">
                    <a:alpha val="43137"/>
                  </a:srgbClr>
                </a:outerShdw>
              </a:effectLst>
            </a:endParaRPr>
          </a:p>
          <a:p>
            <a:endParaRPr lang="en-CA" dirty="0"/>
          </a:p>
        </p:txBody>
      </p:sp>
    </p:spTree>
    <p:extLst>
      <p:ext uri="{BB962C8B-B14F-4D97-AF65-F5344CB8AC3E}">
        <p14:creationId xmlns:p14="http://schemas.microsoft.com/office/powerpoint/2010/main" val="53443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55" y="-144568"/>
            <a:ext cx="8077200" cy="3009900"/>
          </a:xfrm>
          <a:prstGeom prst="rect">
            <a:avLst/>
          </a:prstGeom>
          <a:noFill/>
          <a:ln>
            <a:noFill/>
          </a:ln>
          <a:effectLst>
            <a:glow>
              <a:schemeClr val="accent1">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69" y="381000"/>
            <a:ext cx="7848600" cy="2813078"/>
          </a:xfrm>
          <a:prstGeom prst="rect">
            <a:avLst/>
          </a:prstGeom>
        </p:spPr>
        <p:txBody>
          <a:bodyPr wrap="square">
            <a:spAutoFit/>
          </a:bodyPr>
          <a:lstStyle/>
          <a:p>
            <a:pPr marL="13716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Design an awareness campaign to promote the use of Family Fully Alive Booklets (#10162). Potential activities include:</a:t>
            </a:r>
          </a:p>
          <a:p>
            <a:pPr marL="13716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Distribute Family Fully Alive Booklets (#10162) directly after Mass or catechism classes or in conjunction with your council’s Family Week Program.</a:t>
            </a:r>
            <a:endParaRPr lang="en-CA" sz="2700" b="1" dirty="0">
              <a:effectLst>
                <a:outerShdw blurRad="38100" dist="38100" dir="2700000" algn="tl">
                  <a:srgbClr val="000000">
                    <a:alpha val="43137"/>
                  </a:srgbClr>
                </a:outerShdw>
              </a:effectLst>
              <a:latin typeface="+mn-lt"/>
            </a:endParaRPr>
          </a:p>
        </p:txBody>
      </p:sp>
      <p:pic>
        <p:nvPicPr>
          <p:cNvPr id="7"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61876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797510"/>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9" name="Rectangle 8"/>
          <p:cNvSpPr/>
          <p:nvPr/>
        </p:nvSpPr>
        <p:spPr>
          <a:xfrm>
            <a:off x="763102" y="5834867"/>
            <a:ext cx="5197000"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U L </a:t>
            </a:r>
            <a:r>
              <a:rPr lang="en-CA" sz="4400" b="1" dirty="0" err="1">
                <a:ln w="10541" cmpd="sng">
                  <a:solidFill>
                    <a:srgbClr val="7D7D7D">
                      <a:tint val="100000"/>
                      <a:shade val="100000"/>
                      <a:satMod val="110000"/>
                    </a:srgbClr>
                  </a:solidFill>
                  <a:prstDash val="solid"/>
                </a:ln>
                <a:solidFill>
                  <a:srgbClr val="C00000"/>
                </a:solidFill>
              </a:rPr>
              <a:t>L</a:t>
            </a:r>
            <a:r>
              <a:rPr lang="en-CA" sz="4400" b="1" dirty="0">
                <a:ln w="10541" cmpd="sng">
                  <a:solidFill>
                    <a:srgbClr val="7D7D7D">
                      <a:tint val="100000"/>
                      <a:shade val="100000"/>
                      <a:satMod val="110000"/>
                    </a:srgbClr>
                  </a:solidFill>
                  <a:prstDash val="solid"/>
                </a:ln>
                <a:solidFill>
                  <a:srgbClr val="C00000"/>
                </a:solidFill>
              </a:rPr>
              <a:t> Y   A L I V E</a:t>
            </a:r>
            <a:endParaRPr lang="fr-CA" sz="4400" dirty="0">
              <a:solidFill>
                <a:srgbClr val="C00000"/>
              </a:solidFill>
            </a:endParaRPr>
          </a:p>
        </p:txBody>
      </p:sp>
      <p:pic>
        <p:nvPicPr>
          <p:cNvPr id="10" name="Picture 9">
            <a:extLst>
              <a:ext uri="{FF2B5EF4-FFF2-40B4-BE49-F238E27FC236}">
                <a16:creationId xmlns:a16="http://schemas.microsoft.com/office/drawing/2014/main" id="{4426972E-11B1-45FC-A6B5-85420CE1EDAE}"/>
              </a:ext>
            </a:extLst>
          </p:cNvPr>
          <p:cNvPicPr>
            <a:picLocks noChangeAspect="1"/>
          </p:cNvPicPr>
          <p:nvPr/>
        </p:nvPicPr>
        <p:blipFill>
          <a:blip r:embed="rId5"/>
          <a:stretch>
            <a:fillRect/>
          </a:stretch>
        </p:blipFill>
        <p:spPr>
          <a:xfrm>
            <a:off x="6233908" y="6004440"/>
            <a:ext cx="2910092" cy="685388"/>
          </a:xfrm>
          <a:prstGeom prst="rect">
            <a:avLst/>
          </a:prstGeom>
        </p:spPr>
      </p:pic>
      <p:sp>
        <p:nvSpPr>
          <p:cNvPr id="2" name="TextBox 1">
            <a:extLst>
              <a:ext uri="{FF2B5EF4-FFF2-40B4-BE49-F238E27FC236}">
                <a16:creationId xmlns:a16="http://schemas.microsoft.com/office/drawing/2014/main" id="{7BDFB090-A1F8-4BFD-89E7-48ADAED872C8}"/>
              </a:ext>
            </a:extLst>
          </p:cNvPr>
          <p:cNvSpPr txBox="1"/>
          <p:nvPr/>
        </p:nvSpPr>
        <p:spPr>
          <a:xfrm>
            <a:off x="-304800" y="3124672"/>
            <a:ext cx="9220200" cy="2825389"/>
          </a:xfrm>
          <a:prstGeom prst="rect">
            <a:avLst/>
          </a:prstGeom>
          <a:noFill/>
        </p:spPr>
        <p:txBody>
          <a:bodyPr wrap="square" rtlCol="0">
            <a:spAutoFit/>
          </a:bodyPr>
          <a:lstStyle/>
          <a:p>
            <a:pPr marL="13716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Host a Family Fully Alive Night, inviting all parish families participating in the program to come together in fellowship and community. </a:t>
            </a:r>
          </a:p>
          <a:p>
            <a:pPr marL="13716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Be sure to plan fun family games for everyone to participate in and include a prayer and meditation portion of each evening.</a:t>
            </a:r>
          </a:p>
          <a:p>
            <a:pPr marL="914400" eaLnBrk="0" hangingPunct="0">
              <a:spcBef>
                <a:spcPct val="20000"/>
              </a:spcBef>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66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591445" y="68554"/>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03651" y="189054"/>
            <a:ext cx="7835549" cy="6420219"/>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Dedicate a week to celebrate our families. </a:t>
            </a:r>
          </a:p>
          <a:p>
            <a:pPr marL="1317625"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Councils should dedicate a special week of the year to recognize the vital importance of families as the foundation of our domestic church and to promote Catholic family values. </a:t>
            </a:r>
          </a:p>
          <a:p>
            <a:pPr marL="973137" lvl="1" eaLnBrk="0" hangingPunct="0">
              <a:lnSpc>
                <a:spcPct val="90000"/>
              </a:lnSpc>
              <a:spcBef>
                <a:spcPct val="20000"/>
              </a:spcBef>
            </a:pPr>
            <a:endParaRPr lang="en-CA" b="1" dirty="0">
              <a:effectLst>
                <a:outerShdw blurRad="38100" dist="38100" dir="2700000" algn="tl">
                  <a:srgbClr val="000000">
                    <a:alpha val="43137"/>
                  </a:srgbClr>
                </a:outerShdw>
              </a:effectLst>
              <a:latin typeface="+mn-lt"/>
            </a:endParaRPr>
          </a:p>
          <a:p>
            <a:pPr marL="1317625" lvl="1" indent="-344488" eaLnBrk="0" hangingPunct="0">
              <a:lnSpc>
                <a:spcPct val="90000"/>
              </a:lnSpc>
              <a:spcBef>
                <a:spcPct val="20000"/>
              </a:spcBef>
              <a:buFont typeface="Arial" panose="020B0604020202020204" pitchFamily="34" charset="0"/>
              <a:buChar char="•"/>
            </a:pPr>
            <a:endParaRPr lang="en-CA" b="1" dirty="0">
              <a:effectLst>
                <a:outerShdw blurRad="38100" dist="38100" dir="2700000" algn="tl">
                  <a:srgbClr val="000000">
                    <a:alpha val="43137"/>
                  </a:srgbClr>
                </a:outerShdw>
              </a:effectLst>
              <a:latin typeface="+mn-lt"/>
            </a:endParaRPr>
          </a:p>
          <a:p>
            <a:pPr marL="1317625" lvl="1" indent="-344488" eaLnBrk="0" hangingPunct="0">
              <a:lnSpc>
                <a:spcPct val="90000"/>
              </a:lnSpc>
              <a:spcBef>
                <a:spcPct val="20000"/>
              </a:spcBef>
              <a:buFont typeface="Arial" panose="020B0604020202020204" pitchFamily="34" charset="0"/>
              <a:buChar char="•"/>
            </a:pPr>
            <a:endParaRPr lang="en-CA" b="1" dirty="0">
              <a:effectLst>
                <a:outerShdw blurRad="38100" dist="38100" dir="2700000" algn="tl">
                  <a:srgbClr val="000000">
                    <a:alpha val="43137"/>
                  </a:srgbClr>
                </a:outerShdw>
              </a:effectLst>
              <a:latin typeface="+mn-lt"/>
            </a:endParaRPr>
          </a:p>
          <a:p>
            <a:pPr marL="914400" lvl="3" eaLnBrk="0" hangingPunct="0">
              <a:lnSpc>
                <a:spcPct val="90000"/>
              </a:lnSpc>
              <a:spcBef>
                <a:spcPct val="20000"/>
              </a:spcBef>
              <a:tabLst>
                <a:tab pos="1543050" algn="l"/>
              </a:tabLst>
            </a:pPr>
            <a:r>
              <a:rPr lang="en-CA" b="1" dirty="0">
                <a:ln w="10541" cmpd="sng">
                  <a:solidFill>
                    <a:srgbClr val="7D7D7D">
                      <a:tint val="100000"/>
                      <a:shade val="100000"/>
                      <a:satMod val="110000"/>
                    </a:srgbClr>
                  </a:solidFill>
                  <a:prstDash val="solid"/>
                </a:ln>
                <a:solidFill>
                  <a:schemeClr val="tx2"/>
                </a:solidFill>
              </a:rPr>
              <a:t>			   </a:t>
            </a: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sz="2800" b="1" dirty="0">
              <a:effectLst>
                <a:outerShdw blurRad="38100" dist="38100" dir="2700000" algn="tl">
                  <a:srgbClr val="000000">
                    <a:alpha val="43137"/>
                  </a:srgbClr>
                </a:outerShdw>
              </a:effectLst>
              <a:latin typeface="+mn-lt"/>
            </a:endParaRPr>
          </a:p>
          <a:p>
            <a:pPr lvl="1" indent="-457200" eaLnBrk="0" hangingPunct="0">
              <a:lnSpc>
                <a:spcPct val="90000"/>
              </a:lnSpc>
              <a:spcBef>
                <a:spcPct val="20000"/>
              </a:spcBef>
              <a:buFont typeface="Arial" panose="020B0604020202020204" pitchFamily="34" charset="0"/>
              <a:buChar char="•"/>
              <a:tabLst>
                <a:tab pos="1543050" algn="l"/>
              </a:tabLst>
            </a:pP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763102" y="5834867"/>
            <a:ext cx="2354555"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W E </a:t>
            </a:r>
            <a:r>
              <a:rPr lang="en-CA" sz="4400" b="1" dirty="0" err="1">
                <a:ln w="10541" cmpd="sng">
                  <a:solidFill>
                    <a:srgbClr val="7D7D7D">
                      <a:tint val="100000"/>
                      <a:shade val="100000"/>
                      <a:satMod val="110000"/>
                    </a:srgbClr>
                  </a:solidFill>
                  <a:prstDash val="solid"/>
                </a:ln>
                <a:solidFill>
                  <a:srgbClr val="C00000"/>
                </a:solidFill>
              </a:rPr>
              <a:t>E</a:t>
            </a:r>
            <a:r>
              <a:rPr lang="en-CA" sz="4400" b="1" dirty="0">
                <a:ln w="10541" cmpd="sng">
                  <a:solidFill>
                    <a:srgbClr val="7D7D7D">
                      <a:tint val="100000"/>
                      <a:shade val="100000"/>
                      <a:satMod val="110000"/>
                    </a:srgbClr>
                  </a:solidFill>
                  <a:prstDash val="solid"/>
                </a:ln>
                <a:solidFill>
                  <a:srgbClr val="C00000"/>
                </a:solidFill>
              </a:rPr>
              <a:t> K</a:t>
            </a:r>
            <a:endParaRPr lang="fr-CA" sz="4400"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33" y="187960"/>
            <a:ext cx="6739575" cy="1767325"/>
          </a:xfrm>
          <a:prstGeom prst="rect">
            <a:avLst/>
          </a:prstGeom>
          <a:noFill/>
          <a:ln>
            <a:noFill/>
          </a:ln>
          <a:effectLst>
            <a:softEdge rad="825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7B699780-1BB7-487B-8876-549C704CC3FC}"/>
              </a:ext>
            </a:extLst>
          </p:cNvPr>
          <p:cNvPicPr>
            <a:picLocks noChangeAspect="1"/>
          </p:cNvPicPr>
          <p:nvPr/>
        </p:nvPicPr>
        <p:blipFill>
          <a:blip r:embed="rId5"/>
          <a:stretch>
            <a:fillRect/>
          </a:stretch>
        </p:blipFill>
        <p:spPr>
          <a:xfrm>
            <a:off x="6233908" y="6004440"/>
            <a:ext cx="2910092" cy="685388"/>
          </a:xfrm>
          <a:prstGeom prst="rect">
            <a:avLst/>
          </a:prstGeom>
        </p:spPr>
      </p:pic>
      <p:sp>
        <p:nvSpPr>
          <p:cNvPr id="11" name="TextBox 10">
            <a:extLst>
              <a:ext uri="{FF2B5EF4-FFF2-40B4-BE49-F238E27FC236}">
                <a16:creationId xmlns:a16="http://schemas.microsoft.com/office/drawing/2014/main" id="{D220CFD1-E5A2-48C2-A031-53801AA57773}"/>
              </a:ext>
            </a:extLst>
          </p:cNvPr>
          <p:cNvSpPr txBox="1"/>
          <p:nvPr/>
        </p:nvSpPr>
        <p:spPr>
          <a:xfrm>
            <a:off x="605300" y="3560350"/>
            <a:ext cx="8352717" cy="2677656"/>
          </a:xfrm>
          <a:prstGeom prst="rect">
            <a:avLst/>
          </a:prstGeom>
          <a:noFill/>
        </p:spPr>
        <p:txBody>
          <a:bodyPr wrap="square" rtlCol="0">
            <a:spAutoFit/>
          </a:bodyPr>
          <a:lstStyle/>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latin typeface="+mn-lt"/>
              </a:rPr>
              <a:t>Traditionally celebrated in the summer to commemorate the birth and death of Venerable Michael J. McGivney, this program can take place anytime during the year.</a:t>
            </a:r>
          </a:p>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latin typeface="+mn-lt"/>
              </a:rPr>
              <a:t>Order the Family Week Program Kit through Supplies Online.</a:t>
            </a:r>
          </a:p>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latin typeface="+mn-lt"/>
              </a:rPr>
              <a:t>Plan a schedule of fun events that aﬃrm faith and strengthen family ties.			</a:t>
            </a:r>
            <a:r>
              <a:rPr lang="en-CA" b="1" dirty="0">
                <a:ln w="10541" cmpd="sng">
                  <a:solidFill>
                    <a:srgbClr val="7D7D7D">
                      <a:tint val="100000"/>
                      <a:shade val="100000"/>
                      <a:satMod val="110000"/>
                    </a:srgbClr>
                  </a:solidFill>
                  <a:prstDash val="solid"/>
                </a:ln>
                <a:solidFill>
                  <a:schemeClr val="tx2"/>
                </a:solidFill>
              </a:rPr>
              <a:t>    Chairman:  </a:t>
            </a:r>
            <a:r>
              <a:rPr lang="fr-CA" b="1" dirty="0">
                <a:ln w="10541" cmpd="sng">
                  <a:solidFill>
                    <a:srgbClr val="7D7D7D">
                      <a:tint val="100000"/>
                      <a:shade val="100000"/>
                      <a:satMod val="110000"/>
                    </a:srgbClr>
                  </a:solidFill>
                  <a:prstDash val="solid"/>
                </a:ln>
                <a:solidFill>
                  <a:schemeClr val="tx2"/>
                </a:solidFill>
              </a:rPr>
              <a:t>Jacques </a:t>
            </a:r>
            <a:r>
              <a:rPr lang="fr-CA" b="1" dirty="0" err="1">
                <a:ln w="10541" cmpd="sng">
                  <a:solidFill>
                    <a:srgbClr val="7D7D7D">
                      <a:tint val="100000"/>
                      <a:shade val="100000"/>
                      <a:satMod val="110000"/>
                    </a:srgbClr>
                  </a:solidFill>
                  <a:prstDash val="solid"/>
                </a:ln>
                <a:solidFill>
                  <a:schemeClr val="tx2"/>
                </a:solidFill>
              </a:rPr>
              <a:t>Girouard</a:t>
            </a:r>
            <a:endParaRPr lang="en-US" b="1" dirty="0">
              <a:effectLst>
                <a:outerShdw blurRad="38100" dist="38100" dir="2700000" algn="tl">
                  <a:srgbClr val="000000">
                    <a:alpha val="43137"/>
                  </a:srgbClr>
                </a:outerShdw>
              </a:effectLst>
            </a:endParaRPr>
          </a:p>
          <a:p>
            <a:endParaRPr lang="en-CA" dirty="0"/>
          </a:p>
        </p:txBody>
      </p:sp>
      <p:sp>
        <p:nvSpPr>
          <p:cNvPr id="13" name="TextBox 12">
            <a:extLst>
              <a:ext uri="{FF2B5EF4-FFF2-40B4-BE49-F238E27FC236}">
                <a16:creationId xmlns:a16="http://schemas.microsoft.com/office/drawing/2014/main" id="{58ABB3E1-7D45-4EB5-8770-D552916D21A9}"/>
              </a:ext>
            </a:extLst>
          </p:cNvPr>
          <p:cNvSpPr txBox="1"/>
          <p:nvPr/>
        </p:nvSpPr>
        <p:spPr>
          <a:xfrm>
            <a:off x="1553517" y="2428153"/>
            <a:ext cx="7030137" cy="1569660"/>
          </a:xfrm>
          <a:prstGeom prst="rect">
            <a:avLst/>
          </a:prstGeom>
          <a:noFill/>
        </p:spPr>
        <p:txBody>
          <a:bodyPr wrap="square" rtlCol="0">
            <a:spAutoFit/>
          </a:bodyPr>
          <a:lstStyle/>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latin typeface="+mn-lt"/>
              </a:rPr>
              <a:t>When choosing a week, consider factors that might aﬀect parishioner schedules such as school vacations, holidays and other local events. </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53733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cstate="print"/>
          <a:srcRect l="33811" t="8771" r="6682" b="7793"/>
          <a:stretch/>
        </p:blipFill>
        <p:spPr bwMode="auto">
          <a:xfrm>
            <a:off x="6413638" y="982741"/>
            <a:ext cx="3352800" cy="4762361"/>
          </a:xfrm>
          <a:prstGeom prst="rect">
            <a:avLst/>
          </a:prstGeom>
          <a:noFill/>
          <a:ln w="9525">
            <a:noFill/>
            <a:miter lim="800000"/>
            <a:headEnd/>
            <a:tailEnd/>
          </a:ln>
          <a:effectLst>
            <a:glow>
              <a:schemeClr val="accent1"/>
            </a:glow>
            <a:softEdge rad="1270000"/>
          </a:effectLst>
        </p:spPr>
      </p:pic>
      <p:pic>
        <p:nvPicPr>
          <p:cNvPr id="8"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678310"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28800" y="408530"/>
            <a:ext cx="5943600" cy="1143000"/>
          </a:xfrm>
        </p:spPr>
        <p:txBody>
          <a:bodyPr>
            <a:normAutofit fontScale="90000"/>
          </a:bodyPr>
          <a:lstStyle/>
          <a:p>
            <a:pPr lvl="1" algn="ctr">
              <a:lnSpc>
                <a:spcPct val="90000"/>
              </a:lnSpc>
              <a:spcBef>
                <a:spcPct val="20000"/>
              </a:spcBef>
              <a:tabLst>
                <a:tab pos="1543050" algn="l"/>
              </a:tabLst>
            </a:pP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r>
              <a:rPr lang="fr-CA" sz="6000" u="sng" kern="1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A Rose for Our love One</a:t>
            </a: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endPar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endParaRPr>
          </a:p>
        </p:txBody>
      </p:sp>
      <p:sp>
        <p:nvSpPr>
          <p:cNvPr id="3" name="TextBox 2"/>
          <p:cNvSpPr txBox="1"/>
          <p:nvPr/>
        </p:nvSpPr>
        <p:spPr>
          <a:xfrm>
            <a:off x="1520571" y="1035526"/>
            <a:ext cx="7315200" cy="5275290"/>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344488" lvl="1" indent="-344488" eaLnBrk="0" hangingPunct="0">
              <a:lnSpc>
                <a:spcPct val="90000"/>
              </a:lnSpc>
              <a:spcBef>
                <a:spcPct val="20000"/>
              </a:spcBef>
              <a:buFont typeface="Arial" panose="020B0604020202020204" pitchFamily="34" charset="0"/>
              <a:buChar char="•"/>
            </a:pPr>
            <a:endParaRPr lang="en-CA" b="1" dirty="0">
              <a:effectLst>
                <a:outerShdw blurRad="38100" dist="38100" dir="2700000" algn="tl">
                  <a:srgbClr val="000000">
                    <a:alpha val="43137"/>
                  </a:srgbClr>
                </a:outerShdw>
              </a:effectLst>
              <a:latin typeface="+mn-lt"/>
            </a:endParaRP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On the Sunday of Family Week Councils are to select one hospital or a care facility in their community and distribute one single rose to all patients and staff.</a:t>
            </a: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endParaRPr lang="en-CA" b="1" dirty="0">
              <a:ln w="10541" cmpd="sng">
                <a:solidFill>
                  <a:srgbClr val="7D7D7D">
                    <a:tint val="100000"/>
                    <a:shade val="100000"/>
                    <a:satMod val="110000"/>
                  </a:srgbClr>
                </a:solidFill>
                <a:prstDash val="solid"/>
              </a:ln>
              <a:solidFill>
                <a:schemeClr val="tx2"/>
              </a:solidFill>
            </a:endParaRPr>
          </a:p>
          <a:p>
            <a:pPr marL="914400" lvl="3" eaLnBrk="0" hangingPunct="0">
              <a:lnSpc>
                <a:spcPct val="90000"/>
              </a:lnSpc>
              <a:spcBef>
                <a:spcPct val="20000"/>
              </a:spcBef>
              <a:tabLst>
                <a:tab pos="1543050" algn="l"/>
              </a:tabLst>
            </a:pPr>
            <a:r>
              <a:rPr lang="en-CA" b="1" dirty="0">
                <a:ln w="10541" cmpd="sng">
                  <a:solidFill>
                    <a:srgbClr val="7D7D7D">
                      <a:tint val="100000"/>
                      <a:shade val="100000"/>
                      <a:satMod val="110000"/>
                    </a:srgbClr>
                  </a:solidFill>
                  <a:prstDash val="solid"/>
                </a:ln>
                <a:solidFill>
                  <a:schemeClr val="tx2"/>
                </a:solidFill>
              </a:rPr>
              <a:t>		         </a:t>
            </a:r>
          </a:p>
          <a:p>
            <a:pPr marL="914400" lvl="3" eaLnBrk="0" hangingPunct="0">
              <a:lnSpc>
                <a:spcPct val="90000"/>
              </a:lnSpc>
              <a:spcBef>
                <a:spcPct val="20000"/>
              </a:spcBef>
              <a:tabLst>
                <a:tab pos="1543050" algn="l"/>
              </a:tabLst>
            </a:pPr>
            <a:r>
              <a:rPr lang="en-CA" sz="2800" b="1" dirty="0">
                <a:ln w="10541" cmpd="sng">
                  <a:solidFill>
                    <a:srgbClr val="7D7D7D">
                      <a:tint val="100000"/>
                      <a:shade val="100000"/>
                      <a:satMod val="110000"/>
                    </a:srgbClr>
                  </a:solidFill>
                  <a:prstDash val="solid"/>
                </a:ln>
                <a:solidFill>
                  <a:schemeClr val="tx2"/>
                </a:solidFill>
              </a:rPr>
              <a:t>                  Chairman:  </a:t>
            </a:r>
            <a:r>
              <a:rPr lang="fr-CA" sz="2800" b="1" dirty="0">
                <a:ln w="10541" cmpd="sng">
                  <a:solidFill>
                    <a:srgbClr val="7D7D7D">
                      <a:tint val="100000"/>
                      <a:shade val="100000"/>
                      <a:satMod val="110000"/>
                    </a:srgbClr>
                  </a:solidFill>
                  <a:prstDash val="solid"/>
                </a:ln>
                <a:solidFill>
                  <a:schemeClr val="tx2"/>
                </a:solidFill>
              </a:rPr>
              <a:t>Jacques </a:t>
            </a:r>
            <a:r>
              <a:rPr lang="fr-CA" sz="2800" b="1" dirty="0" err="1">
                <a:ln w="10541" cmpd="sng">
                  <a:solidFill>
                    <a:srgbClr val="7D7D7D">
                      <a:tint val="100000"/>
                      <a:shade val="100000"/>
                      <a:satMod val="110000"/>
                    </a:srgbClr>
                  </a:solidFill>
                  <a:prstDash val="solid"/>
                </a:ln>
                <a:solidFill>
                  <a:schemeClr val="tx2"/>
                </a:solidFill>
              </a:rPr>
              <a:t>Girouard</a:t>
            </a:r>
            <a:endParaRPr lang="en-CA" sz="2800" b="1" dirty="0">
              <a:effectLst>
                <a:outerShdw blurRad="38100" dist="38100" dir="2700000" algn="tl">
                  <a:srgbClr val="000000">
                    <a:alpha val="43137"/>
                  </a:srgbClr>
                </a:outerShdw>
              </a:effectLst>
              <a:latin typeface="+mn-lt"/>
            </a:endParaRPr>
          </a:p>
          <a:p>
            <a:pPr lvl="1" indent="-457200" eaLnBrk="0" hangingPunct="0">
              <a:lnSpc>
                <a:spcPct val="90000"/>
              </a:lnSpc>
              <a:spcBef>
                <a:spcPct val="20000"/>
              </a:spcBef>
              <a:buFont typeface="Arial" panose="020B0604020202020204" pitchFamily="34" charset="0"/>
              <a:buChar char="•"/>
              <a:tabLst>
                <a:tab pos="1543050" algn="l"/>
              </a:tabLst>
            </a:pP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763102" y="5834867"/>
            <a:ext cx="2354555"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W E </a:t>
            </a:r>
            <a:r>
              <a:rPr lang="en-CA" sz="4400" b="1" dirty="0" err="1">
                <a:ln w="10541" cmpd="sng">
                  <a:solidFill>
                    <a:srgbClr val="7D7D7D">
                      <a:tint val="100000"/>
                      <a:shade val="100000"/>
                      <a:satMod val="110000"/>
                    </a:srgbClr>
                  </a:solidFill>
                  <a:prstDash val="solid"/>
                </a:ln>
                <a:solidFill>
                  <a:srgbClr val="C00000"/>
                </a:solidFill>
              </a:rPr>
              <a:t>E</a:t>
            </a:r>
            <a:r>
              <a:rPr lang="en-CA" sz="4400" b="1" dirty="0">
                <a:ln w="10541" cmpd="sng">
                  <a:solidFill>
                    <a:srgbClr val="7D7D7D">
                      <a:tint val="100000"/>
                      <a:shade val="100000"/>
                      <a:satMod val="110000"/>
                    </a:srgbClr>
                  </a:solidFill>
                  <a:prstDash val="solid"/>
                </a:ln>
                <a:solidFill>
                  <a:srgbClr val="C00000"/>
                </a:solidFill>
              </a:rPr>
              <a:t> K</a:t>
            </a:r>
            <a:endParaRPr lang="fr-CA" sz="4400" dirty="0">
              <a:solidFill>
                <a:srgbClr val="C00000"/>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602" y="96367"/>
            <a:ext cx="7084127" cy="1767325"/>
          </a:xfrm>
          <a:prstGeom prst="rect">
            <a:avLst/>
          </a:prstGeom>
          <a:noFill/>
          <a:ln>
            <a:noFill/>
          </a:ln>
          <a:effectLst>
            <a:softEdge rad="825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842" y="228600"/>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7B699780-1BB7-487B-8876-549C704CC3FC}"/>
              </a:ext>
            </a:extLst>
          </p:cNvPr>
          <p:cNvPicPr>
            <a:picLocks noChangeAspect="1"/>
          </p:cNvPicPr>
          <p:nvPr/>
        </p:nvPicPr>
        <p:blipFill>
          <a:blip r:embed="rId6"/>
          <a:stretch>
            <a:fillRect/>
          </a:stretch>
        </p:blipFill>
        <p:spPr>
          <a:xfrm>
            <a:off x="6233908" y="6004440"/>
            <a:ext cx="2910092" cy="685388"/>
          </a:xfrm>
          <a:prstGeom prst="rect">
            <a:avLst/>
          </a:prstGeom>
        </p:spPr>
      </p:pic>
      <p:sp>
        <p:nvSpPr>
          <p:cNvPr id="4" name="TextBox 3">
            <a:extLst>
              <a:ext uri="{FF2B5EF4-FFF2-40B4-BE49-F238E27FC236}">
                <a16:creationId xmlns:a16="http://schemas.microsoft.com/office/drawing/2014/main" id="{23771D10-B14F-4D16-921B-09C165FA73DF}"/>
              </a:ext>
            </a:extLst>
          </p:cNvPr>
          <p:cNvSpPr txBox="1"/>
          <p:nvPr/>
        </p:nvSpPr>
        <p:spPr>
          <a:xfrm>
            <a:off x="533400" y="2872287"/>
            <a:ext cx="8458200" cy="2936188"/>
          </a:xfrm>
          <a:prstGeom prst="rect">
            <a:avLst/>
          </a:prstGeom>
          <a:noFill/>
        </p:spPr>
        <p:txBody>
          <a:bodyPr wrap="square" rtlCol="0">
            <a:spAutoFit/>
          </a:bodyPr>
          <a:lstStyle/>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Under the current conditions, this would be a nice way to say thank you to all frontline workers for their hard work.</a:t>
            </a: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Include a little note on the rose with a message of hope and the name of your council.  If possible, organize a mass in the hospital chapel for anyone to attend.  </a:t>
            </a:r>
          </a:p>
          <a:p>
            <a:pPr marL="342900" lvl="1" indent="-3429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rPr>
              <a:t>Have the Brother Knights and their family distribute the rose or ask your parishioners to participate.</a:t>
            </a:r>
          </a:p>
          <a:p>
            <a:endParaRPr lang="en-CA" dirty="0"/>
          </a:p>
        </p:txBody>
      </p:sp>
    </p:spTree>
    <p:extLst>
      <p:ext uri="{BB962C8B-B14F-4D97-AF65-F5344CB8AC3E}">
        <p14:creationId xmlns:p14="http://schemas.microsoft.com/office/powerpoint/2010/main" val="205880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6620"/>
            <a:ext cx="3324225" cy="3752850"/>
          </a:xfrm>
          <a:prstGeom prst="rect">
            <a:avLst/>
          </a:prstGeom>
          <a:noFill/>
          <a:ln>
            <a:noFill/>
          </a:ln>
          <a:effectLst>
            <a:softEdge rad="1092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83622" y="1331325"/>
            <a:ext cx="7290353" cy="2566857"/>
          </a:xfrm>
          <a:prstGeom prst="rect">
            <a:avLst/>
          </a:prstGeom>
          <a:noFill/>
        </p:spPr>
        <p:txBody>
          <a:bodyPr wrap="square" rtlCol="0">
            <a:spAutoFit/>
          </a:bodyPr>
          <a:lstStyle/>
          <a:p>
            <a:pPr marL="0" lvl="1" eaLnBrk="0" hangingPunct="0">
              <a:lnSpc>
                <a:spcPct val="90000"/>
              </a:lnSpc>
              <a:spcBef>
                <a:spcPct val="20000"/>
              </a:spcBef>
            </a:pPr>
            <a:r>
              <a:rPr lang="en-CA" b="1" dirty="0">
                <a:latin typeface="+mn-lt"/>
              </a:rPr>
              <a:t>A Higher Purpose</a:t>
            </a: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Help strengthen families and revitalize our parishes. Knights of Columbus councils will invite each family in their parish to consecrate themselves to the Holy Family and to devote themselves to the ideal model of familial love set by Jesus, Mary and Joseph.</a:t>
            </a:r>
          </a:p>
          <a:p>
            <a:pPr marL="1371600" lvl="4" eaLnBrk="0" hangingPunct="0">
              <a:lnSpc>
                <a:spcPct val="90000"/>
              </a:lnSpc>
              <a:spcBef>
                <a:spcPct val="20000"/>
              </a:spcBef>
            </a:pPr>
            <a:endParaRPr lang="en-US" b="1" dirty="0">
              <a:effectLst>
                <a:outerShdw blurRad="38100" dist="38100" dir="2700000" algn="tl">
                  <a:srgbClr val="000000">
                    <a:alpha val="43137"/>
                  </a:srgbClr>
                </a:outerShdw>
              </a:effectLst>
              <a:latin typeface="+mn-lt"/>
            </a:endParaRPr>
          </a:p>
        </p:txBody>
      </p:sp>
      <p:sp>
        <p:nvSpPr>
          <p:cNvPr id="7" name="Rectangle 6"/>
          <p:cNvSpPr/>
          <p:nvPr/>
        </p:nvSpPr>
        <p:spPr>
          <a:xfrm>
            <a:off x="894134" y="6098157"/>
            <a:ext cx="4553747" cy="646331"/>
          </a:xfrm>
          <a:prstGeom prst="rect">
            <a:avLst/>
          </a:prstGeom>
        </p:spPr>
        <p:txBody>
          <a:bodyPr wrap="none">
            <a:spAutoFit/>
          </a:bodyPr>
          <a:lstStyle/>
          <a:p>
            <a:r>
              <a:rPr lang="en-CA" sz="3600" b="1" dirty="0">
                <a:ln w="10541" cmpd="sng">
                  <a:solidFill>
                    <a:srgbClr val="7D7D7D">
                      <a:tint val="100000"/>
                      <a:shade val="100000"/>
                      <a:satMod val="110000"/>
                    </a:srgbClr>
                  </a:solidFill>
                  <a:prstDash val="solid"/>
                </a:ln>
                <a:solidFill>
                  <a:srgbClr val="C00000"/>
                </a:solidFill>
              </a:rPr>
              <a:t>To the Holy Family….</a:t>
            </a:r>
            <a:endParaRPr lang="fr-CA" sz="3600" dirty="0">
              <a:solidFill>
                <a:srgbClr val="C00000"/>
              </a:solidFill>
            </a:endParaRPr>
          </a:p>
        </p:txBody>
      </p:sp>
      <p:sp>
        <p:nvSpPr>
          <p:cNvPr id="23" name="Rectangle 22"/>
          <p:cNvSpPr/>
          <p:nvPr/>
        </p:nvSpPr>
        <p:spPr>
          <a:xfrm>
            <a:off x="129128" y="4183559"/>
            <a:ext cx="184731" cy="769441"/>
          </a:xfrm>
          <a:prstGeom prst="rect">
            <a:avLst/>
          </a:prstGeom>
        </p:spPr>
        <p:txBody>
          <a:bodyPr wrap="none">
            <a:spAutoFit/>
          </a:bodyPr>
          <a:lstStyle/>
          <a:p>
            <a:endParaRPr lang="fr-CA" sz="4400" dirty="0">
              <a:solidFill>
                <a:srgbClr val="C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77"/>
          <a:stretch/>
        </p:blipFill>
        <p:spPr bwMode="auto">
          <a:xfrm>
            <a:off x="2897834" y="-120486"/>
            <a:ext cx="7980219" cy="2295525"/>
          </a:xfrm>
          <a:prstGeom prst="rect">
            <a:avLst/>
          </a:prstGeom>
          <a:noFill/>
          <a:ln>
            <a:noFill/>
          </a:ln>
          <a:effectLst>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a:extLst>
              <a:ext uri="{FF2B5EF4-FFF2-40B4-BE49-F238E27FC236}">
                <a16:creationId xmlns:a16="http://schemas.microsoft.com/office/drawing/2014/main" id="{D2F42FD8-D921-487F-BFDA-D8E5319BBE63}"/>
              </a:ext>
            </a:extLst>
          </p:cNvPr>
          <p:cNvPicPr>
            <a:picLocks noChangeAspect="1"/>
          </p:cNvPicPr>
          <p:nvPr/>
        </p:nvPicPr>
        <p:blipFill>
          <a:blip r:embed="rId4"/>
          <a:stretch>
            <a:fillRect/>
          </a:stretch>
        </p:blipFill>
        <p:spPr>
          <a:xfrm>
            <a:off x="6204813" y="6184548"/>
            <a:ext cx="2910092" cy="685388"/>
          </a:xfrm>
          <a:prstGeom prst="rect">
            <a:avLst/>
          </a:prstGeom>
        </p:spPr>
      </p:pic>
      <p:sp>
        <p:nvSpPr>
          <p:cNvPr id="27" name="Rectangle 26">
            <a:extLst>
              <a:ext uri="{FF2B5EF4-FFF2-40B4-BE49-F238E27FC236}">
                <a16:creationId xmlns:a16="http://schemas.microsoft.com/office/drawing/2014/main" id="{6AA40D61-85BA-4A9D-A8C2-B99D20EFBB47}"/>
              </a:ext>
            </a:extLst>
          </p:cNvPr>
          <p:cNvSpPr/>
          <p:nvPr/>
        </p:nvSpPr>
        <p:spPr>
          <a:xfrm>
            <a:off x="101883" y="-50479"/>
            <a:ext cx="543739" cy="6740307"/>
          </a:xfrm>
          <a:prstGeom prst="rect">
            <a:avLst/>
          </a:prstGeom>
        </p:spPr>
        <p:txBody>
          <a:bodyPr wrap="none">
            <a:spAutoFit/>
          </a:bodyPr>
          <a:lstStyle/>
          <a:p>
            <a:pPr algn="ctr"/>
            <a:r>
              <a:rPr lang="en-CA" sz="3600" b="1" dirty="0">
                <a:ln w="10541" cmpd="sng">
                  <a:solidFill>
                    <a:srgbClr val="7D7D7D">
                      <a:tint val="100000"/>
                      <a:shade val="100000"/>
                      <a:satMod val="110000"/>
                    </a:srgbClr>
                  </a:solidFill>
                  <a:prstDash val="solid"/>
                </a:ln>
                <a:solidFill>
                  <a:srgbClr val="C00000"/>
                </a:solidFill>
              </a:rPr>
              <a:t>C</a:t>
            </a:r>
          </a:p>
          <a:p>
            <a:pPr algn="ctr"/>
            <a:r>
              <a:rPr lang="en-CA" sz="3600" b="1" dirty="0">
                <a:ln w="10541" cmpd="sng">
                  <a:solidFill>
                    <a:srgbClr val="7D7D7D">
                      <a:tint val="100000"/>
                      <a:shade val="100000"/>
                      <a:satMod val="110000"/>
                    </a:srgbClr>
                  </a:solidFill>
                  <a:prstDash val="solid"/>
                </a:ln>
                <a:solidFill>
                  <a:srgbClr val="C00000"/>
                </a:solidFill>
              </a:rPr>
              <a:t>O</a:t>
            </a:r>
          </a:p>
          <a:p>
            <a:pPr algn="ctr"/>
            <a:r>
              <a:rPr lang="en-CA" sz="3600" b="1" dirty="0">
                <a:ln w="10541" cmpd="sng">
                  <a:solidFill>
                    <a:srgbClr val="7D7D7D">
                      <a:tint val="100000"/>
                      <a:shade val="100000"/>
                      <a:satMod val="110000"/>
                    </a:srgbClr>
                  </a:solidFill>
                  <a:prstDash val="solid"/>
                </a:ln>
                <a:solidFill>
                  <a:srgbClr val="C00000"/>
                </a:solidFill>
              </a:rPr>
              <a:t>N</a:t>
            </a:r>
          </a:p>
          <a:p>
            <a:pPr algn="ctr"/>
            <a:r>
              <a:rPr lang="en-CA" sz="3600" b="1" dirty="0">
                <a:ln w="10541" cmpd="sng">
                  <a:solidFill>
                    <a:srgbClr val="7D7D7D">
                      <a:tint val="100000"/>
                      <a:shade val="100000"/>
                      <a:satMod val="110000"/>
                    </a:srgbClr>
                  </a:solidFill>
                  <a:prstDash val="solid"/>
                </a:ln>
                <a:solidFill>
                  <a:srgbClr val="C00000"/>
                </a:solidFill>
              </a:rPr>
              <a:t>S</a:t>
            </a:r>
          </a:p>
          <a:p>
            <a:pPr algn="ctr"/>
            <a:r>
              <a:rPr lang="en-CA" sz="3600" b="1" dirty="0">
                <a:ln w="10541" cmpd="sng">
                  <a:solidFill>
                    <a:srgbClr val="7D7D7D">
                      <a:tint val="100000"/>
                      <a:shade val="100000"/>
                      <a:satMod val="110000"/>
                    </a:srgbClr>
                  </a:solidFill>
                  <a:prstDash val="solid"/>
                </a:ln>
                <a:solidFill>
                  <a:srgbClr val="C00000"/>
                </a:solidFill>
              </a:rPr>
              <a:t>E</a:t>
            </a:r>
          </a:p>
          <a:p>
            <a:pPr algn="ctr"/>
            <a:r>
              <a:rPr lang="en-CA" sz="3600" b="1" dirty="0">
                <a:ln w="10541" cmpd="sng">
                  <a:solidFill>
                    <a:srgbClr val="7D7D7D">
                      <a:tint val="100000"/>
                      <a:shade val="100000"/>
                      <a:satMod val="110000"/>
                    </a:srgbClr>
                  </a:solidFill>
                  <a:prstDash val="solid"/>
                </a:ln>
                <a:solidFill>
                  <a:srgbClr val="C00000"/>
                </a:solidFill>
              </a:rPr>
              <a:t>C</a:t>
            </a:r>
          </a:p>
          <a:p>
            <a:pPr algn="ctr"/>
            <a:r>
              <a:rPr lang="en-CA" sz="3600" b="1" dirty="0">
                <a:ln w="10541" cmpd="sng">
                  <a:solidFill>
                    <a:srgbClr val="7D7D7D">
                      <a:tint val="100000"/>
                      <a:shade val="100000"/>
                      <a:satMod val="110000"/>
                    </a:srgbClr>
                  </a:solidFill>
                  <a:prstDash val="solid"/>
                </a:ln>
                <a:solidFill>
                  <a:srgbClr val="C00000"/>
                </a:solidFill>
              </a:rPr>
              <a:t>R</a:t>
            </a:r>
          </a:p>
          <a:p>
            <a:pPr algn="ctr"/>
            <a:r>
              <a:rPr lang="en-CA" sz="3600" b="1" dirty="0">
                <a:ln w="10541" cmpd="sng">
                  <a:solidFill>
                    <a:srgbClr val="7D7D7D">
                      <a:tint val="100000"/>
                      <a:shade val="100000"/>
                      <a:satMod val="110000"/>
                    </a:srgbClr>
                  </a:solidFill>
                  <a:prstDash val="solid"/>
                </a:ln>
                <a:solidFill>
                  <a:srgbClr val="C00000"/>
                </a:solidFill>
              </a:rPr>
              <a:t>A</a:t>
            </a:r>
          </a:p>
          <a:p>
            <a:pPr algn="ctr"/>
            <a:r>
              <a:rPr lang="en-CA" sz="3600" b="1" dirty="0">
                <a:ln w="10541" cmpd="sng">
                  <a:solidFill>
                    <a:srgbClr val="7D7D7D">
                      <a:tint val="100000"/>
                      <a:shade val="100000"/>
                      <a:satMod val="110000"/>
                    </a:srgbClr>
                  </a:solidFill>
                  <a:prstDash val="solid"/>
                </a:ln>
                <a:solidFill>
                  <a:srgbClr val="C00000"/>
                </a:solidFill>
              </a:rPr>
              <a:t>T</a:t>
            </a:r>
          </a:p>
          <a:p>
            <a:pPr algn="ctr"/>
            <a:r>
              <a:rPr lang="en-CA" sz="3600" b="1" dirty="0">
                <a:ln w="10541" cmpd="sng">
                  <a:solidFill>
                    <a:srgbClr val="7D7D7D">
                      <a:tint val="100000"/>
                      <a:shade val="100000"/>
                      <a:satMod val="110000"/>
                    </a:srgbClr>
                  </a:solidFill>
                  <a:prstDash val="solid"/>
                </a:ln>
                <a:solidFill>
                  <a:srgbClr val="C00000"/>
                </a:solidFill>
              </a:rPr>
              <a:t>I</a:t>
            </a:r>
          </a:p>
          <a:p>
            <a:pPr algn="ctr"/>
            <a:r>
              <a:rPr lang="en-CA" sz="3600" b="1" dirty="0">
                <a:ln w="10541" cmpd="sng">
                  <a:solidFill>
                    <a:srgbClr val="7D7D7D">
                      <a:tint val="100000"/>
                      <a:shade val="100000"/>
                      <a:satMod val="110000"/>
                    </a:srgbClr>
                  </a:solidFill>
                  <a:prstDash val="solid"/>
                </a:ln>
                <a:solidFill>
                  <a:srgbClr val="C00000"/>
                </a:solidFill>
              </a:rPr>
              <a:t>O</a:t>
            </a:r>
          </a:p>
          <a:p>
            <a:pPr algn="ctr"/>
            <a:r>
              <a:rPr lang="en-CA" sz="3600" b="1" dirty="0">
                <a:ln w="10541" cmpd="sng">
                  <a:solidFill>
                    <a:srgbClr val="7D7D7D">
                      <a:tint val="100000"/>
                      <a:shade val="100000"/>
                      <a:satMod val="110000"/>
                    </a:srgbClr>
                  </a:solidFill>
                  <a:prstDash val="solid"/>
                </a:ln>
                <a:solidFill>
                  <a:srgbClr val="C00000"/>
                </a:solidFill>
              </a:rPr>
              <a:t>N</a:t>
            </a:r>
            <a:endParaRPr lang="fr-CA" sz="3600" dirty="0">
              <a:solidFill>
                <a:srgbClr val="C00000"/>
              </a:solidFill>
            </a:endParaRPr>
          </a:p>
        </p:txBody>
      </p:sp>
      <p:pic>
        <p:nvPicPr>
          <p:cNvPr id="9" name="Picture 2">
            <a:extLst>
              <a:ext uri="{FF2B5EF4-FFF2-40B4-BE49-F238E27FC236}">
                <a16:creationId xmlns:a16="http://schemas.microsoft.com/office/drawing/2014/main" id="{82BB9158-79C0-47FC-A903-0C2E280C9271}"/>
              </a:ext>
            </a:extLst>
          </p:cNvPr>
          <p:cNvPicPr>
            <a:picLocks noChangeAspect="1" noChangeArrowheads="1"/>
          </p:cNvPicPr>
          <p:nvPr/>
        </p:nvPicPr>
        <p:blipFill rotWithShape="1">
          <a:blip r:embed="rId5">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577837" y="10295"/>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67ECD36-C887-43AD-9CF4-3238E6F7499F}"/>
              </a:ext>
            </a:extLst>
          </p:cNvPr>
          <p:cNvSpPr txBox="1"/>
          <p:nvPr/>
        </p:nvSpPr>
        <p:spPr>
          <a:xfrm>
            <a:off x="645622" y="3319674"/>
            <a:ext cx="8349213" cy="3213187"/>
          </a:xfrm>
          <a:prstGeom prst="rect">
            <a:avLst/>
          </a:prstGeom>
          <a:noFill/>
        </p:spPr>
        <p:txBody>
          <a:bodyPr wrap="square" rtlCol="0">
            <a:spAutoFit/>
          </a:bodyPr>
          <a:lstStyle/>
          <a:p>
            <a:pPr marL="0" lvl="1" eaLnBrk="0" hangingPunct="0">
              <a:lnSpc>
                <a:spcPct val="90000"/>
              </a:lnSpc>
              <a:spcBef>
                <a:spcPct val="20000"/>
              </a:spcBef>
            </a:pPr>
            <a:r>
              <a:rPr lang="en-CA" b="1" dirty="0"/>
              <a:t>Overview</a:t>
            </a: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Supreme Chaplain Archbishop William E. Lori has composed a prayer through which families will come together and pray.</a:t>
            </a: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Councils will lead their Parishes and community to understand and offer this important and impactful prayer. </a:t>
            </a:r>
          </a:p>
          <a:p>
            <a:pPr marL="1371600" lvl="4" eaLnBrk="0" hangingPunct="0">
              <a:lnSpc>
                <a:spcPct val="90000"/>
              </a:lnSpc>
              <a:spcBef>
                <a:spcPct val="20000"/>
              </a:spcBef>
            </a:pPr>
            <a:r>
              <a:rPr lang="en-CA" sz="800" b="1" dirty="0">
                <a:ln w="10541" cmpd="sng">
                  <a:solidFill>
                    <a:srgbClr val="7D7D7D">
                      <a:tint val="100000"/>
                      <a:shade val="100000"/>
                      <a:satMod val="110000"/>
                    </a:srgbClr>
                  </a:solidFill>
                  <a:prstDash val="solid"/>
                </a:ln>
                <a:solidFill>
                  <a:schemeClr val="tx2"/>
                </a:solidFill>
              </a:rPr>
              <a:t>	</a:t>
            </a:r>
            <a:endParaRPr lang="en-CA" sz="200" b="1" dirty="0">
              <a:ln w="10541" cmpd="sng">
                <a:solidFill>
                  <a:srgbClr val="7D7D7D">
                    <a:tint val="100000"/>
                    <a:shade val="100000"/>
                    <a:satMod val="110000"/>
                  </a:srgbClr>
                </a:solidFill>
                <a:prstDash val="solid"/>
              </a:ln>
              <a:solidFill>
                <a:schemeClr val="tx2"/>
              </a:solidFill>
            </a:endParaRPr>
          </a:p>
          <a:p>
            <a:pPr marL="1371600" lvl="4" eaLnBrk="0" hangingPunct="0">
              <a:lnSpc>
                <a:spcPct val="90000"/>
              </a:lnSpc>
              <a:spcBef>
                <a:spcPct val="20000"/>
              </a:spcBef>
            </a:pPr>
            <a:r>
              <a:rPr lang="en-CA" sz="2800" b="1" dirty="0">
                <a:ln w="10541" cmpd="sng">
                  <a:solidFill>
                    <a:srgbClr val="7D7D7D">
                      <a:tint val="100000"/>
                      <a:shade val="100000"/>
                      <a:satMod val="110000"/>
                    </a:srgbClr>
                  </a:solidFill>
                  <a:prstDash val="solid"/>
                </a:ln>
                <a:solidFill>
                  <a:schemeClr val="tx2"/>
                </a:solidFill>
              </a:rPr>
              <a:t>		      Chairman:  Deacon Bob R</a:t>
            </a:r>
            <a:r>
              <a:rPr lang="en-CA" b="1" dirty="0">
                <a:ln w="10541" cmpd="sng">
                  <a:solidFill>
                    <a:srgbClr val="7D7D7D">
                      <a:tint val="100000"/>
                      <a:shade val="100000"/>
                      <a:satMod val="110000"/>
                    </a:srgbClr>
                  </a:solidFill>
                  <a:prstDash val="solid"/>
                </a:ln>
                <a:solidFill>
                  <a:schemeClr val="tx2"/>
                </a:solidFill>
              </a:rPr>
              <a:t>osales</a:t>
            </a:r>
          </a:p>
          <a:p>
            <a:endParaRPr lang="en-CA" dirty="0"/>
          </a:p>
        </p:txBody>
      </p:sp>
      <p:sp>
        <p:nvSpPr>
          <p:cNvPr id="4" name="Rectangle 3">
            <a:extLst>
              <a:ext uri="{FF2B5EF4-FFF2-40B4-BE49-F238E27FC236}">
                <a16:creationId xmlns:a16="http://schemas.microsoft.com/office/drawing/2014/main" id="{22A14FD7-3A2B-4EDE-889E-5B247261F0C2}"/>
              </a:ext>
            </a:extLst>
          </p:cNvPr>
          <p:cNvSpPr/>
          <p:nvPr/>
        </p:nvSpPr>
        <p:spPr>
          <a:xfrm>
            <a:off x="1853647" y="93138"/>
            <a:ext cx="7188469" cy="1323439"/>
          </a:xfrm>
          <a:prstGeom prst="rect">
            <a:avLst/>
          </a:prstGeom>
        </p:spPr>
        <p:txBody>
          <a:bodyPr wrap="square">
            <a:spAutoFit/>
          </a:bodyPr>
          <a:lstStyle/>
          <a:p>
            <a:pPr algn="ctr"/>
            <a:r>
              <a:rPr lang="en-CA" sz="40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rPr>
              <a:t>Program required to receive the Colombian Award</a:t>
            </a:r>
          </a:p>
        </p:txBody>
      </p:sp>
    </p:spTree>
    <p:extLst>
      <p:ext uri="{BB962C8B-B14F-4D97-AF65-F5344CB8AC3E}">
        <p14:creationId xmlns:p14="http://schemas.microsoft.com/office/powerpoint/2010/main" val="87869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6620"/>
            <a:ext cx="3324225" cy="3752850"/>
          </a:xfrm>
          <a:prstGeom prst="rect">
            <a:avLst/>
          </a:prstGeom>
          <a:noFill/>
          <a:ln>
            <a:noFill/>
          </a:ln>
          <a:effectLst>
            <a:softEdge rad="1092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06149" y="814243"/>
            <a:ext cx="7056851" cy="2566857"/>
          </a:xfrm>
          <a:prstGeom prst="rect">
            <a:avLst/>
          </a:prstGeom>
          <a:noFill/>
        </p:spPr>
        <p:txBody>
          <a:bodyPr wrap="square" rtlCol="0">
            <a:spAutoFit/>
          </a:bodyPr>
          <a:lstStyle/>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Working with your pastor, obtain his permission and recommendations on conducting a Consecration to the Holy Family in your parish.</a:t>
            </a:r>
            <a:endParaRPr lang="en-CA" b="1" dirty="0">
              <a:effectLst>
                <a:outerShdw blurRad="38100" dist="38100" dir="2700000" algn="tl">
                  <a:srgbClr val="000000">
                    <a:alpha val="43137"/>
                  </a:srgbClr>
                </a:outerShdw>
              </a:effectLst>
              <a:latin typeface="+mn-lt"/>
            </a:endParaRPr>
          </a:p>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Order a good quantity of Consecration to the Holy Family Prayer Cards (#10371) through Supplies Online.</a:t>
            </a:r>
          </a:p>
          <a:p>
            <a:pPr marL="0" lvl="1" eaLnBrk="0" hangingPunct="0">
              <a:lnSpc>
                <a:spcPct val="90000"/>
              </a:lnSpc>
              <a:spcBef>
                <a:spcPct val="20000"/>
              </a:spcBef>
            </a:pPr>
            <a:endParaRPr lang="en-US" b="1" dirty="0">
              <a:effectLst>
                <a:outerShdw blurRad="38100" dist="38100" dir="2700000" algn="tl">
                  <a:srgbClr val="000000">
                    <a:alpha val="43137"/>
                  </a:srgbClr>
                </a:outerShdw>
              </a:effectLst>
              <a:latin typeface="+mn-lt"/>
            </a:endParaRPr>
          </a:p>
        </p:txBody>
      </p:sp>
      <p:sp>
        <p:nvSpPr>
          <p:cNvPr id="7" name="Rectangle 6"/>
          <p:cNvSpPr/>
          <p:nvPr/>
        </p:nvSpPr>
        <p:spPr>
          <a:xfrm>
            <a:off x="914400" y="5943600"/>
            <a:ext cx="4553747" cy="646331"/>
          </a:xfrm>
          <a:prstGeom prst="rect">
            <a:avLst/>
          </a:prstGeom>
        </p:spPr>
        <p:txBody>
          <a:bodyPr wrap="none">
            <a:spAutoFit/>
          </a:bodyPr>
          <a:lstStyle/>
          <a:p>
            <a:r>
              <a:rPr lang="en-CA" sz="3600" b="1" dirty="0">
                <a:ln w="10541" cmpd="sng">
                  <a:solidFill>
                    <a:srgbClr val="7D7D7D">
                      <a:tint val="100000"/>
                      <a:shade val="100000"/>
                      <a:satMod val="110000"/>
                    </a:srgbClr>
                  </a:solidFill>
                  <a:prstDash val="solid"/>
                </a:ln>
                <a:solidFill>
                  <a:srgbClr val="C00000"/>
                </a:solidFill>
              </a:rPr>
              <a:t>To the Holy Family….</a:t>
            </a:r>
            <a:endParaRPr lang="fr-CA" sz="3600" dirty="0">
              <a:solidFill>
                <a:srgbClr val="C00000"/>
              </a:solidFill>
            </a:endParaRPr>
          </a:p>
        </p:txBody>
      </p:sp>
      <p:sp>
        <p:nvSpPr>
          <p:cNvPr id="23" name="Rectangle 22"/>
          <p:cNvSpPr/>
          <p:nvPr/>
        </p:nvSpPr>
        <p:spPr>
          <a:xfrm>
            <a:off x="129128" y="4183559"/>
            <a:ext cx="184731" cy="769441"/>
          </a:xfrm>
          <a:prstGeom prst="rect">
            <a:avLst/>
          </a:prstGeom>
        </p:spPr>
        <p:txBody>
          <a:bodyPr wrap="none">
            <a:spAutoFit/>
          </a:bodyPr>
          <a:lstStyle/>
          <a:p>
            <a:endParaRPr lang="fr-CA" sz="4400" dirty="0">
              <a:solidFill>
                <a:srgbClr val="C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77"/>
          <a:stretch/>
        </p:blipFill>
        <p:spPr bwMode="auto">
          <a:xfrm>
            <a:off x="1061898" y="-152400"/>
            <a:ext cx="7980219" cy="2295525"/>
          </a:xfrm>
          <a:prstGeom prst="rect">
            <a:avLst/>
          </a:prstGeom>
          <a:noFill/>
          <a:ln>
            <a:noFill/>
          </a:ln>
          <a:effectLst>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a:extLst>
              <a:ext uri="{FF2B5EF4-FFF2-40B4-BE49-F238E27FC236}">
                <a16:creationId xmlns:a16="http://schemas.microsoft.com/office/drawing/2014/main" id="{D2F42FD8-D921-487F-BFDA-D8E5319BBE63}"/>
              </a:ext>
            </a:extLst>
          </p:cNvPr>
          <p:cNvPicPr>
            <a:picLocks noChangeAspect="1"/>
          </p:cNvPicPr>
          <p:nvPr/>
        </p:nvPicPr>
        <p:blipFill>
          <a:blip r:embed="rId4"/>
          <a:stretch>
            <a:fillRect/>
          </a:stretch>
        </p:blipFill>
        <p:spPr>
          <a:xfrm>
            <a:off x="6233908" y="6004440"/>
            <a:ext cx="2910092" cy="685388"/>
          </a:xfrm>
          <a:prstGeom prst="rect">
            <a:avLst/>
          </a:prstGeom>
        </p:spPr>
      </p:pic>
      <p:sp>
        <p:nvSpPr>
          <p:cNvPr id="27" name="Rectangle 26">
            <a:extLst>
              <a:ext uri="{FF2B5EF4-FFF2-40B4-BE49-F238E27FC236}">
                <a16:creationId xmlns:a16="http://schemas.microsoft.com/office/drawing/2014/main" id="{6AA40D61-85BA-4A9D-A8C2-B99D20EFBB47}"/>
              </a:ext>
            </a:extLst>
          </p:cNvPr>
          <p:cNvSpPr/>
          <p:nvPr/>
        </p:nvSpPr>
        <p:spPr>
          <a:xfrm>
            <a:off x="101883" y="-50479"/>
            <a:ext cx="543739" cy="6740307"/>
          </a:xfrm>
          <a:prstGeom prst="rect">
            <a:avLst/>
          </a:prstGeom>
        </p:spPr>
        <p:txBody>
          <a:bodyPr wrap="none">
            <a:spAutoFit/>
          </a:bodyPr>
          <a:lstStyle/>
          <a:p>
            <a:pPr algn="ctr"/>
            <a:r>
              <a:rPr lang="en-CA" sz="3600" b="1" dirty="0">
                <a:ln w="10541" cmpd="sng">
                  <a:solidFill>
                    <a:srgbClr val="7D7D7D">
                      <a:tint val="100000"/>
                      <a:shade val="100000"/>
                      <a:satMod val="110000"/>
                    </a:srgbClr>
                  </a:solidFill>
                  <a:prstDash val="solid"/>
                </a:ln>
                <a:solidFill>
                  <a:srgbClr val="C00000"/>
                </a:solidFill>
              </a:rPr>
              <a:t>C</a:t>
            </a:r>
          </a:p>
          <a:p>
            <a:pPr algn="ctr"/>
            <a:r>
              <a:rPr lang="en-CA" sz="3600" b="1" dirty="0">
                <a:ln w="10541" cmpd="sng">
                  <a:solidFill>
                    <a:srgbClr val="7D7D7D">
                      <a:tint val="100000"/>
                      <a:shade val="100000"/>
                      <a:satMod val="110000"/>
                    </a:srgbClr>
                  </a:solidFill>
                  <a:prstDash val="solid"/>
                </a:ln>
                <a:solidFill>
                  <a:srgbClr val="C00000"/>
                </a:solidFill>
              </a:rPr>
              <a:t>O</a:t>
            </a:r>
          </a:p>
          <a:p>
            <a:pPr algn="ctr"/>
            <a:r>
              <a:rPr lang="en-CA" sz="3600" b="1" dirty="0">
                <a:ln w="10541" cmpd="sng">
                  <a:solidFill>
                    <a:srgbClr val="7D7D7D">
                      <a:tint val="100000"/>
                      <a:shade val="100000"/>
                      <a:satMod val="110000"/>
                    </a:srgbClr>
                  </a:solidFill>
                  <a:prstDash val="solid"/>
                </a:ln>
                <a:solidFill>
                  <a:srgbClr val="C00000"/>
                </a:solidFill>
              </a:rPr>
              <a:t>N</a:t>
            </a:r>
          </a:p>
          <a:p>
            <a:pPr algn="ctr"/>
            <a:r>
              <a:rPr lang="en-CA" sz="3600" b="1" dirty="0">
                <a:ln w="10541" cmpd="sng">
                  <a:solidFill>
                    <a:srgbClr val="7D7D7D">
                      <a:tint val="100000"/>
                      <a:shade val="100000"/>
                      <a:satMod val="110000"/>
                    </a:srgbClr>
                  </a:solidFill>
                  <a:prstDash val="solid"/>
                </a:ln>
                <a:solidFill>
                  <a:srgbClr val="C00000"/>
                </a:solidFill>
              </a:rPr>
              <a:t>S</a:t>
            </a:r>
          </a:p>
          <a:p>
            <a:pPr algn="ctr"/>
            <a:r>
              <a:rPr lang="en-CA" sz="3600" b="1" dirty="0">
                <a:ln w="10541" cmpd="sng">
                  <a:solidFill>
                    <a:srgbClr val="7D7D7D">
                      <a:tint val="100000"/>
                      <a:shade val="100000"/>
                      <a:satMod val="110000"/>
                    </a:srgbClr>
                  </a:solidFill>
                  <a:prstDash val="solid"/>
                </a:ln>
                <a:solidFill>
                  <a:srgbClr val="C00000"/>
                </a:solidFill>
              </a:rPr>
              <a:t>E</a:t>
            </a:r>
          </a:p>
          <a:p>
            <a:pPr algn="ctr"/>
            <a:r>
              <a:rPr lang="en-CA" sz="3600" b="1" dirty="0">
                <a:ln w="10541" cmpd="sng">
                  <a:solidFill>
                    <a:srgbClr val="7D7D7D">
                      <a:tint val="100000"/>
                      <a:shade val="100000"/>
                      <a:satMod val="110000"/>
                    </a:srgbClr>
                  </a:solidFill>
                  <a:prstDash val="solid"/>
                </a:ln>
                <a:solidFill>
                  <a:srgbClr val="C00000"/>
                </a:solidFill>
              </a:rPr>
              <a:t>C</a:t>
            </a:r>
          </a:p>
          <a:p>
            <a:pPr algn="ctr"/>
            <a:r>
              <a:rPr lang="en-CA" sz="3600" b="1" dirty="0">
                <a:ln w="10541" cmpd="sng">
                  <a:solidFill>
                    <a:srgbClr val="7D7D7D">
                      <a:tint val="100000"/>
                      <a:shade val="100000"/>
                      <a:satMod val="110000"/>
                    </a:srgbClr>
                  </a:solidFill>
                  <a:prstDash val="solid"/>
                </a:ln>
                <a:solidFill>
                  <a:srgbClr val="C00000"/>
                </a:solidFill>
              </a:rPr>
              <a:t>R</a:t>
            </a:r>
          </a:p>
          <a:p>
            <a:pPr algn="ctr"/>
            <a:r>
              <a:rPr lang="en-CA" sz="3600" b="1" dirty="0">
                <a:ln w="10541" cmpd="sng">
                  <a:solidFill>
                    <a:srgbClr val="7D7D7D">
                      <a:tint val="100000"/>
                      <a:shade val="100000"/>
                      <a:satMod val="110000"/>
                    </a:srgbClr>
                  </a:solidFill>
                  <a:prstDash val="solid"/>
                </a:ln>
                <a:solidFill>
                  <a:srgbClr val="C00000"/>
                </a:solidFill>
              </a:rPr>
              <a:t>A</a:t>
            </a:r>
          </a:p>
          <a:p>
            <a:pPr algn="ctr"/>
            <a:r>
              <a:rPr lang="en-CA" sz="3600" b="1" dirty="0">
                <a:ln w="10541" cmpd="sng">
                  <a:solidFill>
                    <a:srgbClr val="7D7D7D">
                      <a:tint val="100000"/>
                      <a:shade val="100000"/>
                      <a:satMod val="110000"/>
                    </a:srgbClr>
                  </a:solidFill>
                  <a:prstDash val="solid"/>
                </a:ln>
                <a:solidFill>
                  <a:srgbClr val="C00000"/>
                </a:solidFill>
              </a:rPr>
              <a:t>T</a:t>
            </a:r>
          </a:p>
          <a:p>
            <a:pPr algn="ctr"/>
            <a:r>
              <a:rPr lang="en-CA" sz="3600" b="1" dirty="0">
                <a:ln w="10541" cmpd="sng">
                  <a:solidFill>
                    <a:srgbClr val="7D7D7D">
                      <a:tint val="100000"/>
                      <a:shade val="100000"/>
                      <a:satMod val="110000"/>
                    </a:srgbClr>
                  </a:solidFill>
                  <a:prstDash val="solid"/>
                </a:ln>
                <a:solidFill>
                  <a:srgbClr val="C00000"/>
                </a:solidFill>
              </a:rPr>
              <a:t>I</a:t>
            </a:r>
          </a:p>
          <a:p>
            <a:pPr algn="ctr"/>
            <a:r>
              <a:rPr lang="en-CA" sz="3600" b="1" dirty="0">
                <a:ln w="10541" cmpd="sng">
                  <a:solidFill>
                    <a:srgbClr val="7D7D7D">
                      <a:tint val="100000"/>
                      <a:shade val="100000"/>
                      <a:satMod val="110000"/>
                    </a:srgbClr>
                  </a:solidFill>
                  <a:prstDash val="solid"/>
                </a:ln>
                <a:solidFill>
                  <a:srgbClr val="C00000"/>
                </a:solidFill>
              </a:rPr>
              <a:t>O</a:t>
            </a:r>
          </a:p>
          <a:p>
            <a:pPr algn="ctr"/>
            <a:r>
              <a:rPr lang="en-CA" sz="3600" b="1" dirty="0">
                <a:ln w="10541" cmpd="sng">
                  <a:solidFill>
                    <a:srgbClr val="7D7D7D">
                      <a:tint val="100000"/>
                      <a:shade val="100000"/>
                      <a:satMod val="110000"/>
                    </a:srgbClr>
                  </a:solidFill>
                  <a:prstDash val="solid"/>
                </a:ln>
                <a:solidFill>
                  <a:srgbClr val="C00000"/>
                </a:solidFill>
              </a:rPr>
              <a:t>N</a:t>
            </a:r>
            <a:endParaRPr lang="fr-CA" sz="3600" dirty="0">
              <a:solidFill>
                <a:srgbClr val="C00000"/>
              </a:solidFill>
            </a:endParaRPr>
          </a:p>
        </p:txBody>
      </p:sp>
      <p:pic>
        <p:nvPicPr>
          <p:cNvPr id="9" name="Picture 2">
            <a:extLst>
              <a:ext uri="{FF2B5EF4-FFF2-40B4-BE49-F238E27FC236}">
                <a16:creationId xmlns:a16="http://schemas.microsoft.com/office/drawing/2014/main" id="{8F46913C-5E06-4841-A515-36D969B19932}"/>
              </a:ext>
            </a:extLst>
          </p:cNvPr>
          <p:cNvPicPr>
            <a:picLocks noChangeAspect="1" noChangeArrowheads="1"/>
          </p:cNvPicPr>
          <p:nvPr/>
        </p:nvPicPr>
        <p:blipFill rotWithShape="1">
          <a:blip r:embed="rId5">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591445" y="68554"/>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67A0713-36D4-4EE5-AF30-99D6C1F2FF62}"/>
              </a:ext>
            </a:extLst>
          </p:cNvPr>
          <p:cNvSpPr txBox="1"/>
          <p:nvPr/>
        </p:nvSpPr>
        <p:spPr>
          <a:xfrm>
            <a:off x="591445" y="2923451"/>
            <a:ext cx="8193578" cy="3767185"/>
          </a:xfrm>
          <a:prstGeom prst="rect">
            <a:avLst/>
          </a:prstGeom>
          <a:noFill/>
        </p:spPr>
        <p:txBody>
          <a:bodyPr wrap="square" rtlCol="0">
            <a:spAutoFit/>
          </a:bodyPr>
          <a:lstStyle/>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Set a date for the consecration and announce it to your parish a month before the oﬃcial day. Distribute Consecration to the Holy Family Prayer Cards (#10371) at Masses the week before the consecration and on the chosen day. Also place a good supply of prayer cards in your church and council hall.</a:t>
            </a:r>
          </a:p>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Following the consecration, host an event in the parish or council hall for all parish families to celebrate the consecration together!</a:t>
            </a:r>
          </a:p>
          <a:p>
            <a:pPr marL="1371600" lvl="4" eaLnBrk="0" hangingPunct="0">
              <a:lnSpc>
                <a:spcPct val="90000"/>
              </a:lnSpc>
              <a:spcBef>
                <a:spcPct val="20000"/>
              </a:spcBef>
            </a:pPr>
            <a:r>
              <a:rPr lang="en-CA" sz="800" b="1" dirty="0">
                <a:ln w="10541" cmpd="sng">
                  <a:solidFill>
                    <a:srgbClr val="7D7D7D">
                      <a:tint val="100000"/>
                      <a:shade val="100000"/>
                      <a:satMod val="110000"/>
                    </a:srgbClr>
                  </a:solidFill>
                  <a:prstDash val="solid"/>
                </a:ln>
                <a:solidFill>
                  <a:schemeClr val="tx2"/>
                </a:solidFill>
              </a:rPr>
              <a:t>	</a:t>
            </a:r>
          </a:p>
          <a:p>
            <a:pPr marL="1371600" lvl="4" eaLnBrk="0" hangingPunct="0">
              <a:lnSpc>
                <a:spcPct val="90000"/>
              </a:lnSpc>
              <a:spcBef>
                <a:spcPct val="20000"/>
              </a:spcBef>
            </a:pPr>
            <a:r>
              <a:rPr lang="en-CA" sz="2800" b="1" dirty="0">
                <a:ln w="10541" cmpd="sng">
                  <a:solidFill>
                    <a:srgbClr val="7D7D7D">
                      <a:tint val="100000"/>
                      <a:shade val="100000"/>
                      <a:satMod val="110000"/>
                    </a:srgbClr>
                  </a:solidFill>
                  <a:prstDash val="solid"/>
                </a:ln>
                <a:solidFill>
                  <a:schemeClr val="tx2"/>
                </a:solidFill>
              </a:rPr>
              <a:t>		</a:t>
            </a:r>
            <a:endParaRPr lang="en-CA" dirty="0"/>
          </a:p>
        </p:txBody>
      </p:sp>
    </p:spTree>
    <p:extLst>
      <p:ext uri="{BB962C8B-B14F-4D97-AF65-F5344CB8AC3E}">
        <p14:creationId xmlns:p14="http://schemas.microsoft.com/office/powerpoint/2010/main" val="377809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23917" y="214696"/>
            <a:ext cx="8170225" cy="5903219"/>
          </a:xfrm>
          <a:prstGeom prst="rect">
            <a:avLst/>
          </a:prstGeom>
          <a:noFill/>
        </p:spPr>
        <p:txBody>
          <a:bodyPr wrap="square" rtlCol="0">
            <a:spAutoFit/>
          </a:bodyPr>
          <a:lstStyle/>
          <a:p>
            <a:pPr marL="0"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r>
              <a:rPr lang="en-CA" b="1" dirty="0">
                <a:latin typeface="+mn-lt"/>
              </a:rPr>
              <a:t>A Higher Purpose</a:t>
            </a:r>
          </a:p>
          <a:p>
            <a:pPr marL="0" lvl="1" eaLnBrk="0" hangingPunct="0">
              <a:lnSpc>
                <a:spcPts val="0"/>
              </a:lnSpc>
              <a:spcBef>
                <a:spcPts val="0"/>
              </a:spcBef>
              <a:tabLst>
                <a:tab pos="1543050" algn="l"/>
              </a:tabLst>
            </a:pPr>
            <a:r>
              <a:rPr lang="en-CA" b="1" dirty="0">
                <a:latin typeface="+mn-lt"/>
              </a:rPr>
              <a:t> </a:t>
            </a:r>
          </a:p>
          <a:p>
            <a:pPr marL="1316037" lvl="1" indent="-342900"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Strengthen the bonds within our parishes and build faith-filled families. This is an opportunity for council members, families and the whole parish community to come together once a month for an evening of prayer, dinner and fellowship.</a:t>
            </a:r>
          </a:p>
          <a:p>
            <a:pPr marL="0" lvl="1" eaLnBrk="0" hangingPunct="0">
              <a:lnSpc>
                <a:spcPct val="90000"/>
              </a:lnSpc>
              <a:spcBef>
                <a:spcPct val="20000"/>
              </a:spcBef>
            </a:pPr>
            <a:endParaRPr lang="en-CA" b="1" dirty="0">
              <a:latin typeface="+mn-lt"/>
            </a:endParaRPr>
          </a:p>
          <a:p>
            <a:pPr marL="0" lvl="1" eaLnBrk="0" hangingPunct="0">
              <a:lnSpc>
                <a:spcPct val="90000"/>
              </a:lnSpc>
              <a:spcBef>
                <a:spcPct val="20000"/>
              </a:spcBef>
            </a:pPr>
            <a:r>
              <a:rPr lang="en-CA" b="1" dirty="0">
                <a:latin typeface="+mn-lt"/>
              </a:rPr>
              <a:t>Overview</a:t>
            </a:r>
          </a:p>
          <a:p>
            <a:pPr marL="344488"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Family Prayer Night is an opportunity for children to be exposed to regular people living their faith in a casual setting. Families of council members, as well as other Catholic families within the parish and community, will gather for prayer, dinner and fellowship. Multiple groups can be formed and families are encouraged to rotate between these groups.</a:t>
            </a:r>
          </a:p>
          <a:p>
            <a:pPr marL="914400" lvl="3" eaLnBrk="0" hangingPunct="0">
              <a:lnSpc>
                <a:spcPct val="90000"/>
              </a:lnSpc>
              <a:spcBef>
                <a:spcPct val="20000"/>
              </a:spcBef>
            </a:pPr>
            <a:r>
              <a:rPr lang="en-CA" b="1" dirty="0">
                <a:ln w="10541" cmpd="sng">
                  <a:solidFill>
                    <a:srgbClr val="7D7D7D">
                      <a:tint val="100000"/>
                      <a:shade val="100000"/>
                      <a:satMod val="110000"/>
                    </a:srgbClr>
                  </a:solidFill>
                  <a:prstDash val="solid"/>
                </a:ln>
                <a:solidFill>
                  <a:schemeClr val="tx2"/>
                </a:solidFill>
                <a:effectLst>
                  <a:outerShdw blurRad="38100" dist="38100" dir="2700000" algn="tl">
                    <a:srgbClr val="000000">
                      <a:alpha val="43137"/>
                    </a:srgbClr>
                  </a:outerShdw>
                </a:effectLst>
                <a:latin typeface="+mn-lt"/>
              </a:rPr>
              <a:t>		         </a:t>
            </a:r>
            <a:r>
              <a:rPr lang="en-CA" sz="2800" b="1" dirty="0">
                <a:ln w="10541" cmpd="sng">
                  <a:solidFill>
                    <a:srgbClr val="7D7D7D">
                      <a:tint val="100000"/>
                      <a:shade val="100000"/>
                      <a:satMod val="110000"/>
                    </a:srgbClr>
                  </a:solidFill>
                  <a:prstDash val="solid"/>
                </a:ln>
                <a:solidFill>
                  <a:schemeClr val="tx2"/>
                </a:solidFill>
              </a:rPr>
              <a:t>Chairman:  </a:t>
            </a:r>
            <a:r>
              <a:rPr lang="fr-CA" sz="2800" b="1" dirty="0">
                <a:ln w="10541" cmpd="sng">
                  <a:solidFill>
                    <a:srgbClr val="7D7D7D">
                      <a:tint val="100000"/>
                      <a:shade val="100000"/>
                      <a:satMod val="110000"/>
                    </a:srgbClr>
                  </a:solidFill>
                  <a:prstDash val="solid"/>
                </a:ln>
                <a:solidFill>
                  <a:schemeClr val="tx2"/>
                </a:solidFill>
              </a:rPr>
              <a:t>Jacques </a:t>
            </a:r>
            <a:r>
              <a:rPr lang="fr-CA" sz="2800" b="1" dirty="0" err="1">
                <a:ln w="10541" cmpd="sng">
                  <a:solidFill>
                    <a:srgbClr val="7D7D7D">
                      <a:tint val="100000"/>
                      <a:shade val="100000"/>
                      <a:satMod val="110000"/>
                    </a:srgbClr>
                  </a:solidFill>
                  <a:prstDash val="solid"/>
                </a:ln>
                <a:solidFill>
                  <a:schemeClr val="tx2"/>
                </a:solidFill>
              </a:rPr>
              <a:t>Girouard</a:t>
            </a:r>
            <a:endParaRPr lang="en-US" sz="2800" b="1" dirty="0">
              <a:effectLst>
                <a:outerShdw blurRad="38100" dist="38100" dir="2700000" algn="tl">
                  <a:srgbClr val="000000">
                    <a:alpha val="43137"/>
                  </a:srgbClr>
                </a:outerShdw>
              </a:effectLst>
              <a:latin typeface="+mn-lt"/>
            </a:endParaRPr>
          </a:p>
        </p:txBody>
      </p:sp>
      <p:sp>
        <p:nvSpPr>
          <p:cNvPr id="7" name="Rectangle 6"/>
          <p:cNvSpPr/>
          <p:nvPr/>
        </p:nvSpPr>
        <p:spPr>
          <a:xfrm>
            <a:off x="588203" y="5834867"/>
            <a:ext cx="5822684"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P R A Y E R  N I G H T</a:t>
            </a:r>
            <a:endParaRPr lang="fr-CA" sz="44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722" y="140381"/>
            <a:ext cx="6181725" cy="2362200"/>
          </a:xfrm>
          <a:prstGeom prst="rect">
            <a:avLst/>
          </a:prstGeom>
          <a:noFill/>
          <a:ln>
            <a:noFill/>
          </a:ln>
          <a:effectLst>
            <a:softEdge rad="1092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1157" y="366893"/>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DC6A8D09-6777-4D48-BB10-88E316E87D4E}"/>
              </a:ext>
            </a:extLst>
          </p:cNvPr>
          <p:cNvPicPr>
            <a:picLocks noChangeAspect="1"/>
          </p:cNvPicPr>
          <p:nvPr/>
        </p:nvPicPr>
        <p:blipFill>
          <a:blip r:embed="rId4"/>
          <a:stretch>
            <a:fillRect/>
          </a:stretch>
        </p:blipFill>
        <p:spPr>
          <a:xfrm>
            <a:off x="6233908" y="6004440"/>
            <a:ext cx="2910092" cy="685388"/>
          </a:xfrm>
          <a:prstGeom prst="rect">
            <a:avLst/>
          </a:prstGeom>
        </p:spPr>
      </p:pic>
    </p:spTree>
    <p:extLst>
      <p:ext uri="{BB962C8B-B14F-4D97-AF65-F5344CB8AC3E}">
        <p14:creationId xmlns:p14="http://schemas.microsoft.com/office/powerpoint/2010/main" val="224240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42183" y="-156499"/>
            <a:ext cx="8049418" cy="5903154"/>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Assess interest among your council, parish, and larger community to see which families would participate. Ask your pastor for his input and suggestions on potential host families.</a:t>
            </a:r>
          </a:p>
          <a:p>
            <a:pPr marL="1317625"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Build public interest before each Family Prayer Night! Promote the event in your parish and larger community.</a:t>
            </a:r>
          </a:p>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Coordinate a schedule for upcoming Prayer Nights. The same day every month does not necessarily need to be used. That said, families who regularly attend may prefer a certain day of the week. </a:t>
            </a:r>
          </a:p>
          <a:p>
            <a:pPr marL="344488"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Make sure that Family Prayer Nights are scheduled three to four months in advance so that the families can plan ahead.</a:t>
            </a:r>
            <a:endParaRPr lang="en-CA" b="1" dirty="0">
              <a:effectLst>
                <a:outerShdw blurRad="38100" dist="38100" dir="2700000" algn="tl">
                  <a:srgbClr val="000000">
                    <a:alpha val="43137"/>
                  </a:srgbClr>
                </a:outerShdw>
              </a:effectLst>
              <a:latin typeface="+mn-lt"/>
            </a:endParaRPr>
          </a:p>
          <a:p>
            <a:pPr marL="914400" lvl="3" eaLnBrk="0" hangingPunct="0">
              <a:lnSpc>
                <a:spcPct val="90000"/>
              </a:lnSpc>
              <a:spcBef>
                <a:spcPct val="20000"/>
              </a:spcBef>
            </a:pPr>
            <a:r>
              <a:rPr lang="en-CA" b="1" dirty="0">
                <a:ln w="10541" cmpd="sng">
                  <a:solidFill>
                    <a:srgbClr val="7D7D7D">
                      <a:tint val="100000"/>
                      <a:shade val="100000"/>
                      <a:satMod val="110000"/>
                    </a:srgbClr>
                  </a:solidFill>
                  <a:prstDash val="solid"/>
                </a:ln>
                <a:solidFill>
                  <a:schemeClr val="tx2"/>
                </a:solidFill>
                <a:effectLst>
                  <a:outerShdw blurRad="38100" dist="38100" dir="2700000" algn="tl">
                    <a:srgbClr val="000000">
                      <a:alpha val="43137"/>
                    </a:srgbClr>
                  </a:outerShdw>
                </a:effectLst>
                <a:latin typeface="+mn-lt"/>
              </a:rPr>
              <a:t>		       </a:t>
            </a:r>
            <a:r>
              <a:rPr lang="en-CA" sz="2800" b="1" dirty="0">
                <a:ln w="10541" cmpd="sng">
                  <a:solidFill>
                    <a:srgbClr val="7D7D7D">
                      <a:tint val="100000"/>
                      <a:shade val="100000"/>
                      <a:satMod val="110000"/>
                    </a:srgbClr>
                  </a:solidFill>
                  <a:prstDash val="solid"/>
                </a:ln>
                <a:solidFill>
                  <a:schemeClr val="tx2"/>
                </a:solidFill>
              </a:rPr>
              <a:t>Chairman:  </a:t>
            </a:r>
            <a:r>
              <a:rPr lang="fr-CA" sz="2800" b="1" dirty="0">
                <a:ln w="10541" cmpd="sng">
                  <a:solidFill>
                    <a:srgbClr val="7D7D7D">
                      <a:tint val="100000"/>
                      <a:shade val="100000"/>
                      <a:satMod val="110000"/>
                    </a:srgbClr>
                  </a:solidFill>
                  <a:prstDash val="solid"/>
                </a:ln>
                <a:solidFill>
                  <a:schemeClr val="tx2"/>
                </a:solidFill>
              </a:rPr>
              <a:t>Jacques </a:t>
            </a:r>
            <a:r>
              <a:rPr lang="fr-CA" sz="2800" b="1" dirty="0" err="1">
                <a:ln w="10541" cmpd="sng">
                  <a:solidFill>
                    <a:srgbClr val="7D7D7D">
                      <a:tint val="100000"/>
                      <a:shade val="100000"/>
                      <a:satMod val="110000"/>
                    </a:srgbClr>
                  </a:solidFill>
                  <a:prstDash val="solid"/>
                </a:ln>
                <a:solidFill>
                  <a:schemeClr val="tx2"/>
                </a:solidFill>
              </a:rPr>
              <a:t>Girouard</a:t>
            </a:r>
            <a:endParaRPr lang="en-US" sz="2800" b="1" dirty="0">
              <a:effectLst>
                <a:outerShdw blurRad="38100" dist="38100" dir="2700000" algn="tl">
                  <a:srgbClr val="000000">
                    <a:alpha val="43137"/>
                  </a:srgbClr>
                </a:outerShdw>
              </a:effectLst>
              <a:latin typeface="+mn-lt"/>
            </a:endParaRPr>
          </a:p>
        </p:txBody>
      </p:sp>
      <p:sp>
        <p:nvSpPr>
          <p:cNvPr id="7" name="Rectangle 6"/>
          <p:cNvSpPr/>
          <p:nvPr/>
        </p:nvSpPr>
        <p:spPr>
          <a:xfrm>
            <a:off x="588203" y="5834867"/>
            <a:ext cx="5822684"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P R A Y E R  N I G H T</a:t>
            </a:r>
            <a:endParaRPr lang="fr-CA" sz="44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0"/>
            <a:ext cx="6181725" cy="2362200"/>
          </a:xfrm>
          <a:prstGeom prst="rect">
            <a:avLst/>
          </a:prstGeom>
          <a:noFill/>
          <a:ln>
            <a:noFill/>
          </a:ln>
          <a:effectLst>
            <a:softEdge rad="1092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DC6A8D09-6777-4D48-BB10-88E316E87D4E}"/>
              </a:ext>
            </a:extLst>
          </p:cNvPr>
          <p:cNvPicPr>
            <a:picLocks noChangeAspect="1"/>
          </p:cNvPicPr>
          <p:nvPr/>
        </p:nvPicPr>
        <p:blipFill>
          <a:blip r:embed="rId4"/>
          <a:stretch>
            <a:fillRect/>
          </a:stretch>
        </p:blipFill>
        <p:spPr>
          <a:xfrm>
            <a:off x="6233908" y="6004440"/>
            <a:ext cx="2910092" cy="685388"/>
          </a:xfrm>
          <a:prstGeom prst="rect">
            <a:avLst/>
          </a:prstGeom>
        </p:spPr>
      </p:pic>
    </p:spTree>
    <p:extLst>
      <p:ext uri="{BB962C8B-B14F-4D97-AF65-F5344CB8AC3E}">
        <p14:creationId xmlns:p14="http://schemas.microsoft.com/office/powerpoint/2010/main" val="187355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D49F0B-1D26-4E35-9E0A-865951C6A8EA}"/>
              </a:ext>
            </a:extLst>
          </p:cNvPr>
          <p:cNvPicPr>
            <a:picLocks noChangeAspect="1"/>
          </p:cNvPicPr>
          <p:nvPr/>
        </p:nvPicPr>
        <p:blipFill>
          <a:blip r:embed="rId3"/>
          <a:stretch>
            <a:fillRect/>
          </a:stretch>
        </p:blipFill>
        <p:spPr>
          <a:xfrm>
            <a:off x="6233908" y="6004440"/>
            <a:ext cx="2910092" cy="685388"/>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780527" y="-121741"/>
            <a:ext cx="8458200" cy="5867400"/>
          </a:xfrm>
          <a:prstGeom prst="rect">
            <a:avLst/>
          </a:prstGeom>
          <a:noFill/>
          <a:ln w="9525">
            <a:noFill/>
            <a:miter lim="800000"/>
            <a:headEnd/>
            <a:tailEnd/>
          </a:ln>
          <a:effectLst>
            <a:softEdge rad="1270000"/>
          </a:effectLst>
        </p:spPr>
      </p:pic>
      <p:pic>
        <p:nvPicPr>
          <p:cNvPr id="8" name="Picture 2"/>
          <p:cNvPicPr>
            <a:picLocks noChangeAspect="1" noChangeArrowheads="1"/>
          </p:cNvPicPr>
          <p:nvPr/>
        </p:nvPicPr>
        <p:blipFill rotWithShape="1">
          <a:blip r:embed="rId5">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15493" y="-2375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438400" y="457200"/>
            <a:ext cx="7214999" cy="1143000"/>
          </a:xfrm>
          <a:prstGeom prst="rect">
            <a:avLst/>
          </a:prstGeom>
        </p:spPr>
        <p:txBody>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bg1"/>
                </a:solidFill>
                <a:latin typeface="Trump Mediaeval" charset="0"/>
              </a:defRPr>
            </a:lvl2pPr>
            <a:lvl3pPr algn="ctr" rtl="0" eaLnBrk="0" fontAlgn="base" hangingPunct="0">
              <a:spcBef>
                <a:spcPct val="0"/>
              </a:spcBef>
              <a:spcAft>
                <a:spcPct val="0"/>
              </a:spcAft>
              <a:defRPr sz="4400" b="1">
                <a:solidFill>
                  <a:schemeClr val="bg1"/>
                </a:solidFill>
                <a:latin typeface="Trump Mediaeval" charset="0"/>
              </a:defRPr>
            </a:lvl3pPr>
            <a:lvl4pPr algn="ctr" rtl="0" eaLnBrk="0" fontAlgn="base" hangingPunct="0">
              <a:spcBef>
                <a:spcPct val="0"/>
              </a:spcBef>
              <a:spcAft>
                <a:spcPct val="0"/>
              </a:spcAft>
              <a:defRPr sz="4400" b="1">
                <a:solidFill>
                  <a:schemeClr val="bg1"/>
                </a:solidFill>
                <a:latin typeface="Trump Mediaeval" charset="0"/>
              </a:defRPr>
            </a:lvl4pPr>
            <a:lvl5pPr algn="ctr" rtl="0" eaLnBrk="0" fontAlgn="base" hangingPunct="0">
              <a:spcBef>
                <a:spcPct val="0"/>
              </a:spcBef>
              <a:spcAft>
                <a:spcPct val="0"/>
              </a:spcAft>
              <a:defRPr sz="4400" b="1">
                <a:solidFill>
                  <a:schemeClr val="bg1"/>
                </a:solidFill>
                <a:latin typeface="Trump Mediaeval" charset="0"/>
              </a:defRPr>
            </a:lvl5pPr>
            <a:lvl6pPr marL="457200" algn="ctr" rtl="0" fontAlgn="base">
              <a:spcBef>
                <a:spcPct val="0"/>
              </a:spcBef>
              <a:spcAft>
                <a:spcPct val="0"/>
              </a:spcAft>
              <a:defRPr sz="4400">
                <a:solidFill>
                  <a:schemeClr val="bg1"/>
                </a:solidFill>
                <a:latin typeface="Trump Mediaeval" charset="0"/>
              </a:defRPr>
            </a:lvl6pPr>
            <a:lvl7pPr marL="914400" algn="ctr" rtl="0" fontAlgn="base">
              <a:spcBef>
                <a:spcPct val="0"/>
              </a:spcBef>
              <a:spcAft>
                <a:spcPct val="0"/>
              </a:spcAft>
              <a:defRPr sz="4400">
                <a:solidFill>
                  <a:schemeClr val="bg1"/>
                </a:solidFill>
                <a:latin typeface="Trump Mediaeval" charset="0"/>
              </a:defRPr>
            </a:lvl7pPr>
            <a:lvl8pPr marL="1371600" algn="ctr" rtl="0" fontAlgn="base">
              <a:spcBef>
                <a:spcPct val="0"/>
              </a:spcBef>
              <a:spcAft>
                <a:spcPct val="0"/>
              </a:spcAft>
              <a:defRPr sz="4400">
                <a:solidFill>
                  <a:schemeClr val="bg1"/>
                </a:solidFill>
                <a:latin typeface="Trump Mediaeval" charset="0"/>
              </a:defRPr>
            </a:lvl8pPr>
            <a:lvl9pPr marL="1828800" algn="ctr" rtl="0" fontAlgn="base">
              <a:spcBef>
                <a:spcPct val="0"/>
              </a:spcBef>
              <a:spcAft>
                <a:spcPct val="0"/>
              </a:spcAft>
              <a:defRPr sz="4400">
                <a:solidFill>
                  <a:schemeClr val="bg1"/>
                </a:solidFill>
                <a:latin typeface="Trump Mediaeval" charset="0"/>
              </a:defRPr>
            </a:lvl9pPr>
          </a:lstStyle>
          <a:p>
            <a:pPr algn="l"/>
            <a:endParaRPr lang="en-US" sz="2400" kern="1200" dirty="0">
              <a:ln w="11430"/>
              <a:solidFill>
                <a:schemeClr val="accent6"/>
              </a:solidFill>
              <a:effectLst>
                <a:outerShdw blurRad="80000" dist="40000" dir="5040000" algn="tl">
                  <a:srgbClr val="000000">
                    <a:alpha val="30000"/>
                  </a:srgbClr>
                </a:outerShdw>
              </a:effectLst>
              <a:latin typeface="Times" pitchFamily="18" charset="0"/>
              <a:ea typeface="+mn-ea"/>
              <a:cs typeface="+mn-cs"/>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8199" y="2961278"/>
            <a:ext cx="1295400" cy="1928706"/>
          </a:xfrm>
          <a:prstGeom prst="rect">
            <a:avLst/>
          </a:prstGeom>
          <a:noFill/>
          <a:ln>
            <a:noFill/>
          </a:ln>
          <a:effectLst>
            <a:softEdge rad="203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0527" y="4173642"/>
            <a:ext cx="8211073" cy="1892826"/>
          </a:xfrm>
          <a:prstGeom prst="rect">
            <a:avLst/>
          </a:prstGeom>
        </p:spPr>
        <p:txBody>
          <a:bodyPr wrap="square">
            <a:spAutoFit/>
          </a:bodyPr>
          <a:lstStyle/>
          <a:p>
            <a:endParaRPr lang="en-CA" sz="2800" b="1" dirty="0">
              <a:effectLst>
                <a:outerShdw blurRad="38100" dist="38100" dir="2700000" algn="tl">
                  <a:srgbClr val="000000">
                    <a:alpha val="43137"/>
                  </a:srgbClr>
                </a:outerShdw>
              </a:effectLst>
              <a:latin typeface="+mn-lt"/>
            </a:endParaRPr>
          </a:p>
          <a:p>
            <a:r>
              <a:rPr lang="en-CA" sz="2800" b="1" dirty="0">
                <a:effectLst>
                  <a:outerShdw blurRad="38100" dist="38100" dir="2700000" algn="tl">
                    <a:srgbClr val="000000">
                      <a:alpha val="43137"/>
                    </a:srgbClr>
                  </a:outerShdw>
                </a:effectLst>
                <a:latin typeface="+mn-lt"/>
              </a:rPr>
              <a:t>Councils will encourage participation in Good Friday services through a promotional campaign</a:t>
            </a:r>
            <a:r>
              <a:rPr lang="en-CA" sz="2800" b="1" dirty="0">
                <a:effectLst>
                  <a:outerShdw blurRad="38100" dist="38100" dir="2700000" algn="tl">
                    <a:srgbClr val="000000">
                      <a:alpha val="43137"/>
                    </a:srgbClr>
                  </a:outerShdw>
                </a:effectLst>
              </a:rPr>
              <a:t>. </a:t>
            </a:r>
          </a:p>
          <a:p>
            <a:endParaRPr lang="en-CA" sz="500" b="1" dirty="0">
              <a:ln w="10541" cmpd="sng">
                <a:solidFill>
                  <a:srgbClr val="7D7D7D">
                    <a:tint val="100000"/>
                    <a:shade val="100000"/>
                    <a:satMod val="110000"/>
                  </a:srgbClr>
                </a:solidFill>
                <a:prstDash val="solid"/>
              </a:ln>
              <a:solidFill>
                <a:schemeClr val="tx2"/>
              </a:solidFill>
            </a:endParaRPr>
          </a:p>
          <a:p>
            <a:r>
              <a:rPr lang="en-CA" sz="2800" b="1" dirty="0">
                <a:ln w="10541" cmpd="sng">
                  <a:solidFill>
                    <a:srgbClr val="7D7D7D">
                      <a:tint val="100000"/>
                      <a:shade val="100000"/>
                      <a:satMod val="110000"/>
                    </a:srgbClr>
                  </a:solidFill>
                  <a:prstDash val="solid"/>
                </a:ln>
                <a:solidFill>
                  <a:schemeClr val="tx2"/>
                </a:solidFill>
              </a:rPr>
              <a:t>		       Chairman:  Alphonse (</a:t>
            </a:r>
            <a:r>
              <a:rPr lang="fr-CA" sz="2800" b="1" dirty="0">
                <a:ln w="10541" cmpd="sng">
                  <a:solidFill>
                    <a:srgbClr val="7D7D7D">
                      <a:tint val="100000"/>
                      <a:shade val="100000"/>
                      <a:satMod val="110000"/>
                    </a:srgbClr>
                  </a:solidFill>
                  <a:prstDash val="solid"/>
                </a:ln>
                <a:solidFill>
                  <a:schemeClr val="tx2"/>
                </a:solidFill>
              </a:rPr>
              <a:t>Bud) Duguay</a:t>
            </a:r>
            <a:endParaRPr lang="en-US" sz="2800" b="1" dirty="0">
              <a:solidFill>
                <a:schemeClr val="tx2"/>
              </a:solidFill>
              <a:effectLst>
                <a:outerShdw blurRad="38100" dist="38100" dir="2700000" algn="tl">
                  <a:srgbClr val="000000">
                    <a:alpha val="43137"/>
                  </a:srgbClr>
                </a:outerShdw>
              </a:effectLst>
            </a:endParaRPr>
          </a:p>
        </p:txBody>
      </p:sp>
      <p:sp>
        <p:nvSpPr>
          <p:cNvPr id="10" name="Rectangle 9"/>
          <p:cNvSpPr/>
          <p:nvPr/>
        </p:nvSpPr>
        <p:spPr>
          <a:xfrm>
            <a:off x="12310" y="36854"/>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G</a:t>
            </a:r>
            <a:endParaRPr lang="fr-CA" sz="4400" dirty="0">
              <a:solidFill>
                <a:srgbClr val="C00000"/>
              </a:solidFill>
            </a:endParaRPr>
          </a:p>
        </p:txBody>
      </p:sp>
      <p:sp>
        <p:nvSpPr>
          <p:cNvPr id="11" name="Rectangle 10"/>
          <p:cNvSpPr/>
          <p:nvPr/>
        </p:nvSpPr>
        <p:spPr>
          <a:xfrm>
            <a:off x="16242" y="3954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2" name="Rectangle 11"/>
          <p:cNvSpPr/>
          <p:nvPr/>
        </p:nvSpPr>
        <p:spPr>
          <a:xfrm>
            <a:off x="36060" y="513616"/>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3" name="Rectangle 12"/>
          <p:cNvSpPr/>
          <p:nvPr/>
        </p:nvSpPr>
        <p:spPr>
          <a:xfrm>
            <a:off x="43436" y="1014350"/>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4" name="Rectangle 13"/>
          <p:cNvSpPr/>
          <p:nvPr/>
        </p:nvSpPr>
        <p:spPr>
          <a:xfrm>
            <a:off x="93971" y="1495300"/>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5" name="Rectangle 14"/>
          <p:cNvSpPr/>
          <p:nvPr/>
        </p:nvSpPr>
        <p:spPr>
          <a:xfrm>
            <a:off x="90725" y="2262250"/>
            <a:ext cx="529312"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endParaRPr lang="fr-CA" sz="4400" dirty="0">
              <a:solidFill>
                <a:srgbClr val="C00000"/>
              </a:solidFill>
            </a:endParaRPr>
          </a:p>
        </p:txBody>
      </p:sp>
      <p:sp>
        <p:nvSpPr>
          <p:cNvPr id="16" name="Rectangle 15"/>
          <p:cNvSpPr/>
          <p:nvPr/>
        </p:nvSpPr>
        <p:spPr>
          <a:xfrm>
            <a:off x="59467" y="2811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
        <p:nvSpPr>
          <p:cNvPr id="17" name="Rectangle 16"/>
          <p:cNvSpPr/>
          <p:nvPr/>
        </p:nvSpPr>
        <p:spPr>
          <a:xfrm>
            <a:off x="111100" y="3345359"/>
            <a:ext cx="404278"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I</a:t>
            </a:r>
            <a:endParaRPr lang="fr-CA" sz="4400" dirty="0">
              <a:solidFill>
                <a:srgbClr val="C00000"/>
              </a:solidFill>
            </a:endParaRPr>
          </a:p>
        </p:txBody>
      </p:sp>
      <p:sp>
        <p:nvSpPr>
          <p:cNvPr id="18" name="Rectangle 17"/>
          <p:cNvSpPr/>
          <p:nvPr/>
        </p:nvSpPr>
        <p:spPr>
          <a:xfrm>
            <a:off x="96264" y="5856238"/>
            <a:ext cx="6244786"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FAMILY  PROMOTION</a:t>
            </a:r>
            <a:endParaRPr lang="fr-CA" sz="4400" dirty="0">
              <a:solidFill>
                <a:srgbClr val="C00000"/>
              </a:solidFill>
            </a:endParaRPr>
          </a:p>
        </p:txBody>
      </p:sp>
      <p:sp>
        <p:nvSpPr>
          <p:cNvPr id="19" name="Rectangle 18"/>
          <p:cNvSpPr/>
          <p:nvPr/>
        </p:nvSpPr>
        <p:spPr>
          <a:xfrm>
            <a:off x="28340" y="5110784"/>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20" name="Rectangle 19"/>
          <p:cNvSpPr/>
          <p:nvPr/>
        </p:nvSpPr>
        <p:spPr>
          <a:xfrm>
            <a:off x="28209" y="4502132"/>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A</a:t>
            </a:r>
            <a:endParaRPr lang="fr-CA" sz="4400" dirty="0">
              <a:solidFill>
                <a:srgbClr val="C00000"/>
              </a:solidFill>
            </a:endParaRPr>
          </a:p>
        </p:txBody>
      </p:sp>
      <p:pic>
        <p:nvPicPr>
          <p:cNvPr id="22" name="Picture 12" descr="C:\Users\Ron\AppData\Local\Microsoft\Windows\Temporary Internet Files\Content.IE5\5JV34Z32\Good-Friday-on-Cross[1].jpg">
            <a:extLst>
              <a:ext uri="{FF2B5EF4-FFF2-40B4-BE49-F238E27FC236}">
                <a16:creationId xmlns:a16="http://schemas.microsoft.com/office/drawing/2014/main" id="{301821D8-E787-40ED-ABA3-9E263E828A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161" t="19287" r="18339" b="-3037"/>
          <a:stretch/>
        </p:blipFill>
        <p:spPr bwMode="auto">
          <a:xfrm>
            <a:off x="6164954" y="-55892"/>
            <a:ext cx="3047999" cy="5105400"/>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0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22" y="38815"/>
            <a:ext cx="8370127" cy="582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1600200" y="2471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2060"/>
                </a:solidFill>
                <a:effectLst/>
                <a:latin typeface="Calibri"/>
                <a:ea typeface="Times New Roman" pitchFamily="18" charset="0"/>
                <a:cs typeface="Arial" pitchFamily="34" charset="0"/>
              </a:rPr>
              <a:t> </a:t>
            </a:r>
            <a:endParaRPr kumimoji="0" lang="en-CA" alt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896" r="14781" b="12962"/>
          <a:stretch/>
        </p:blipFill>
        <p:spPr bwMode="auto">
          <a:xfrm>
            <a:off x="750121" y="-125683"/>
            <a:ext cx="6553200" cy="3283005"/>
          </a:xfrm>
          <a:prstGeom prst="rect">
            <a:avLst/>
          </a:prstGeom>
          <a:noFill/>
          <a:ln>
            <a:noFill/>
          </a:ln>
          <a:effectLst>
            <a:glow rad="127000">
              <a:schemeClr val="accent1">
                <a:alpha val="0"/>
              </a:schemeClr>
            </a:glow>
            <a:softEdge rad="457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9806" y="83117"/>
            <a:ext cx="716863" cy="5509200"/>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C</a:t>
            </a:r>
          </a:p>
          <a:p>
            <a:pPr algn="ctr"/>
            <a:r>
              <a:rPr lang="en-CA" sz="4400" b="1" dirty="0">
                <a:ln w="10541" cmpd="sng">
                  <a:solidFill>
                    <a:srgbClr val="7D7D7D">
                      <a:tint val="100000"/>
                      <a:shade val="100000"/>
                      <a:satMod val="110000"/>
                    </a:srgbClr>
                  </a:solidFill>
                  <a:prstDash val="solid"/>
                </a:ln>
                <a:solidFill>
                  <a:srgbClr val="C00000"/>
                </a:solidFill>
              </a:rPr>
              <a:t>H</a:t>
            </a:r>
          </a:p>
          <a:p>
            <a:pPr algn="ctr"/>
            <a:r>
              <a:rPr lang="en-CA" sz="4400" b="1" dirty="0">
                <a:ln w="10541" cmpd="sng">
                  <a:solidFill>
                    <a:srgbClr val="7D7D7D">
                      <a:tint val="100000"/>
                      <a:shade val="100000"/>
                      <a:satMod val="110000"/>
                    </a:srgbClr>
                  </a:solidFill>
                  <a:prstDash val="solid"/>
                </a:ln>
                <a:solidFill>
                  <a:srgbClr val="C00000"/>
                </a:solidFill>
              </a:rPr>
              <a:t>A</a:t>
            </a:r>
          </a:p>
          <a:p>
            <a:pPr algn="ctr"/>
            <a:r>
              <a:rPr lang="en-CA" sz="4400" b="1" dirty="0">
                <a:ln w="10541" cmpd="sng">
                  <a:solidFill>
                    <a:srgbClr val="7D7D7D">
                      <a:tint val="100000"/>
                      <a:shade val="100000"/>
                      <a:satMod val="110000"/>
                    </a:srgbClr>
                  </a:solidFill>
                  <a:prstDash val="solid"/>
                </a:ln>
                <a:solidFill>
                  <a:srgbClr val="C00000"/>
                </a:solidFill>
              </a:rPr>
              <a:t>I</a:t>
            </a:r>
          </a:p>
          <a:p>
            <a:pPr algn="ctr"/>
            <a:r>
              <a:rPr lang="en-CA" sz="4400" b="1" dirty="0">
                <a:ln w="10541" cmpd="sng">
                  <a:solidFill>
                    <a:srgbClr val="7D7D7D">
                      <a:tint val="100000"/>
                      <a:shade val="100000"/>
                      <a:satMod val="110000"/>
                    </a:srgbClr>
                  </a:solidFill>
                  <a:prstDash val="solid"/>
                </a:ln>
                <a:solidFill>
                  <a:srgbClr val="C00000"/>
                </a:solidFill>
              </a:rPr>
              <a:t>R</a:t>
            </a:r>
          </a:p>
          <a:p>
            <a:pPr algn="ctr"/>
            <a:r>
              <a:rPr lang="en-CA" sz="4400" b="1" dirty="0">
                <a:ln w="10541" cmpd="sng">
                  <a:solidFill>
                    <a:srgbClr val="7D7D7D">
                      <a:tint val="100000"/>
                      <a:shade val="100000"/>
                      <a:satMod val="110000"/>
                    </a:srgbClr>
                  </a:solidFill>
                  <a:prstDash val="solid"/>
                </a:ln>
                <a:solidFill>
                  <a:srgbClr val="C00000"/>
                </a:solidFill>
              </a:rPr>
              <a:t>M</a:t>
            </a:r>
          </a:p>
          <a:p>
            <a:pPr algn="ctr"/>
            <a:r>
              <a:rPr lang="en-CA" sz="4400" b="1" dirty="0">
                <a:ln w="10541" cmpd="sng">
                  <a:solidFill>
                    <a:srgbClr val="7D7D7D">
                      <a:tint val="100000"/>
                      <a:shade val="100000"/>
                      <a:satMod val="110000"/>
                    </a:srgbClr>
                  </a:solidFill>
                  <a:prstDash val="solid"/>
                </a:ln>
                <a:solidFill>
                  <a:srgbClr val="C00000"/>
                </a:solidFill>
              </a:rPr>
              <a:t>E</a:t>
            </a:r>
          </a:p>
          <a:p>
            <a:pPr algn="ctr"/>
            <a:r>
              <a:rPr lang="en-CA" sz="4400" b="1" dirty="0">
                <a:ln w="10541" cmpd="sng">
                  <a:solidFill>
                    <a:srgbClr val="7D7D7D">
                      <a:tint val="100000"/>
                      <a:shade val="100000"/>
                      <a:satMod val="110000"/>
                    </a:srgbClr>
                  </a:solidFill>
                  <a:prstDash val="solid"/>
                </a:ln>
                <a:solidFill>
                  <a:srgbClr val="C00000"/>
                </a:solidFill>
              </a:rPr>
              <a:t>N</a:t>
            </a:r>
            <a:endParaRPr lang="fr-CA" sz="4400" dirty="0">
              <a:solidFill>
                <a:srgbClr val="C00000"/>
              </a:solidFill>
            </a:endParaRPr>
          </a:p>
        </p:txBody>
      </p:sp>
      <p:sp>
        <p:nvSpPr>
          <p:cNvPr id="31" name="Rectangle 30"/>
          <p:cNvSpPr/>
          <p:nvPr/>
        </p:nvSpPr>
        <p:spPr>
          <a:xfrm>
            <a:off x="760546" y="5866534"/>
            <a:ext cx="3900491"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 C O N T A C T</a:t>
            </a:r>
            <a:endParaRPr lang="fr-CA" sz="4400" dirty="0">
              <a:solidFill>
                <a:srgbClr val="C00000"/>
              </a:solidFill>
            </a:endParaRP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8652"/>
            <a:ext cx="3601926" cy="4572000"/>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FB9519DD-FB40-4BB6-B872-F6CA98566666}"/>
              </a:ext>
            </a:extLst>
          </p:cNvPr>
          <p:cNvPicPr>
            <a:picLocks noChangeAspect="1"/>
          </p:cNvPicPr>
          <p:nvPr/>
        </p:nvPicPr>
        <p:blipFill>
          <a:blip r:embed="rId6"/>
          <a:stretch>
            <a:fillRect/>
          </a:stretch>
        </p:blipFill>
        <p:spPr>
          <a:xfrm>
            <a:off x="6233908" y="6027074"/>
            <a:ext cx="2910092" cy="685388"/>
          </a:xfrm>
          <a:prstGeom prst="rect">
            <a:avLst/>
          </a:prstGeom>
        </p:spPr>
      </p:pic>
      <p:graphicFrame>
        <p:nvGraphicFramePr>
          <p:cNvPr id="4" name="Table 3">
            <a:extLst>
              <a:ext uri="{FF2B5EF4-FFF2-40B4-BE49-F238E27FC236}">
                <a16:creationId xmlns:a16="http://schemas.microsoft.com/office/drawing/2014/main" id="{4BCD289B-E2EA-4E23-B3C3-82CAE53AAB55}"/>
              </a:ext>
            </a:extLst>
          </p:cNvPr>
          <p:cNvGraphicFramePr>
            <a:graphicFrameLocks noGrp="1"/>
          </p:cNvGraphicFramePr>
          <p:nvPr>
            <p:extLst>
              <p:ext uri="{D42A27DB-BD31-4B8C-83A1-F6EECF244321}">
                <p14:modId xmlns:p14="http://schemas.microsoft.com/office/powerpoint/2010/main" val="3092628414"/>
              </p:ext>
            </p:extLst>
          </p:nvPr>
        </p:nvGraphicFramePr>
        <p:xfrm>
          <a:off x="760546" y="2667000"/>
          <a:ext cx="8359703" cy="3234727"/>
        </p:xfrm>
        <a:graphic>
          <a:graphicData uri="http://schemas.openxmlformats.org/drawingml/2006/table">
            <a:tbl>
              <a:tblPr firstRow="1" firstCol="1" bandRow="1"/>
              <a:tblGrid>
                <a:gridCol w="2084323">
                  <a:extLst>
                    <a:ext uri="{9D8B030D-6E8A-4147-A177-3AD203B41FA5}">
                      <a16:colId xmlns:a16="http://schemas.microsoft.com/office/drawing/2014/main" val="1378570444"/>
                    </a:ext>
                  </a:extLst>
                </a:gridCol>
                <a:gridCol w="1232665">
                  <a:extLst>
                    <a:ext uri="{9D8B030D-6E8A-4147-A177-3AD203B41FA5}">
                      <a16:colId xmlns:a16="http://schemas.microsoft.com/office/drawing/2014/main" val="678172388"/>
                    </a:ext>
                  </a:extLst>
                </a:gridCol>
                <a:gridCol w="1176634">
                  <a:extLst>
                    <a:ext uri="{9D8B030D-6E8A-4147-A177-3AD203B41FA5}">
                      <a16:colId xmlns:a16="http://schemas.microsoft.com/office/drawing/2014/main" val="397100073"/>
                    </a:ext>
                  </a:extLst>
                </a:gridCol>
                <a:gridCol w="1120603">
                  <a:extLst>
                    <a:ext uri="{9D8B030D-6E8A-4147-A177-3AD203B41FA5}">
                      <a16:colId xmlns:a16="http://schemas.microsoft.com/office/drawing/2014/main" val="1566653062"/>
                    </a:ext>
                  </a:extLst>
                </a:gridCol>
                <a:gridCol w="1961056">
                  <a:extLst>
                    <a:ext uri="{9D8B030D-6E8A-4147-A177-3AD203B41FA5}">
                      <a16:colId xmlns:a16="http://schemas.microsoft.com/office/drawing/2014/main" val="1781258044"/>
                    </a:ext>
                  </a:extLst>
                </a:gridCol>
                <a:gridCol w="784422">
                  <a:extLst>
                    <a:ext uri="{9D8B030D-6E8A-4147-A177-3AD203B41FA5}">
                      <a16:colId xmlns:a16="http://schemas.microsoft.com/office/drawing/2014/main" val="2301365463"/>
                    </a:ext>
                  </a:extLst>
                </a:gridCol>
              </a:tblGrid>
              <a:tr h="189019">
                <a:tc>
                  <a:txBody>
                    <a:bodyPr/>
                    <a:lstStyle/>
                    <a:p>
                      <a:pPr algn="ctr">
                        <a:lnSpc>
                          <a:spcPct val="107000"/>
                        </a:lnSpc>
                        <a:spcAft>
                          <a:spcPts val="0"/>
                        </a:spcAft>
                      </a:pPr>
                      <a:r>
                        <a:rPr lang="en-CA"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Position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1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Name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2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Home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2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Cell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1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Email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11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Spouse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9891299"/>
                  </a:ext>
                </a:extLst>
              </a:tr>
              <a:tr h="292299">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Director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Mario Duguay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613-841-3993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613-790-8453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7"/>
                        </a:rPr>
                        <a:t>marioduguay.kofc@gmail.com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Lorraine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9887610"/>
                  </a:ext>
                </a:extLst>
              </a:tr>
              <a:tr h="292299">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Food for Families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Michael Simpson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905-873-9962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647-206-4752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michael.simpson@cogeco.ca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Athena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19967"/>
                  </a:ext>
                </a:extLst>
              </a:tr>
              <a:tr h="189019">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of the Month/Year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Ron Hutt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613-238-4888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613-859-4888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ronhutt@rogers.com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Janine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3429389"/>
                  </a:ext>
                </a:extLst>
              </a:tr>
              <a:tr h="354491">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 Christ in Christmas (Posada, Poster Contest, etc.)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André Cayouette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613 837-2637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613 720-6167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A.Cayouette@rogers.com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Mureille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715498"/>
                  </a:ext>
                </a:extLst>
              </a:tr>
              <a:tr h="267908">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Fully Alive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André Cayouette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613 837-2637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613 720-6167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500"/>
                        </a:lnSpc>
                        <a:spcAft>
                          <a:spcPts val="80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A.Cayouette@rogers.com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Mureille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92719"/>
                  </a:ext>
                </a:extLst>
              </a:tr>
              <a:tr h="267908">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Week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Jacques Girouard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613-837-9516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j</a:t>
                      </a:r>
                      <a:r>
                        <a:rPr lang="en-CA" sz="11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0"/>
                        </a:rPr>
                        <a:t>acgirouard@sympatico</a:t>
                      </a:r>
                      <a:r>
                        <a:rPr lang="en-CA"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.ca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Agn</a:t>
                      </a:r>
                      <a:r>
                        <a:rPr lang="fr-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ès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874797"/>
                  </a:ext>
                </a:extLst>
              </a:tr>
              <a:tr h="354491">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Consecration to the Holy Family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Deacon Bob Rosales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416-297-8868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416-346-3324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1"/>
                        </a:rPr>
                        <a:t>bobrosales@rogers.com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Jeanette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8614558"/>
                  </a:ext>
                </a:extLst>
              </a:tr>
              <a:tr h="267908">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 Prayer Night -</a:t>
                      </a:r>
                      <a:r>
                        <a:rPr lang="en-CA" sz="11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Jacques Girouard</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613-837-9516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j</a:t>
                      </a:r>
                      <a:r>
                        <a:rPr lang="en-CA" sz="11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0"/>
                        </a:rPr>
                        <a:t>acgirouard@sympatico</a:t>
                      </a:r>
                      <a:r>
                        <a:rPr lang="en-CA"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.ca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Agn</a:t>
                      </a:r>
                      <a:r>
                        <a:rPr lang="fr-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ès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013990"/>
                  </a:ext>
                </a:extLst>
              </a:tr>
              <a:tr h="354491">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 Friday Family Promotion -</a:t>
                      </a:r>
                      <a:r>
                        <a:rPr lang="en-CA" sz="11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Alphonse (Bud) Duguay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705-734-2701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705-305-7694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bduguay76@gmail.com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Shirley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755780"/>
                  </a:ext>
                </a:extLst>
              </a:tr>
              <a:tr h="404894">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Deceased members headstone cleaning and prayers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David Gelinas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226- 216-0921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3"/>
                        </a:rPr>
                        <a:t>david4kcknights@hotmail.com</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CA"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Lori</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90" marR="661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5292277"/>
                  </a:ext>
                </a:extLst>
              </a:tr>
            </a:tbl>
          </a:graphicData>
        </a:graphic>
      </p:graphicFrame>
    </p:spTree>
    <p:extLst>
      <p:ext uri="{BB962C8B-B14F-4D97-AF65-F5344CB8AC3E}">
        <p14:creationId xmlns:p14="http://schemas.microsoft.com/office/powerpoint/2010/main" val="1601026713"/>
      </p:ext>
    </p:extLst>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D49F0B-1D26-4E35-9E0A-865951C6A8EA}"/>
              </a:ext>
            </a:extLst>
          </p:cNvPr>
          <p:cNvPicPr>
            <a:picLocks noChangeAspect="1"/>
          </p:cNvPicPr>
          <p:nvPr/>
        </p:nvPicPr>
        <p:blipFill>
          <a:blip r:embed="rId3"/>
          <a:stretch>
            <a:fillRect/>
          </a:stretch>
        </p:blipFill>
        <p:spPr>
          <a:xfrm>
            <a:off x="6233908" y="6004440"/>
            <a:ext cx="2910092" cy="685388"/>
          </a:xfrm>
          <a:prstGeom prst="rect">
            <a:avLst/>
          </a:prstGeom>
        </p:spPr>
      </p:pic>
      <p:pic>
        <p:nvPicPr>
          <p:cNvPr id="8"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04996" y="-44542"/>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438400" y="457200"/>
            <a:ext cx="7214999" cy="1143000"/>
          </a:xfrm>
          <a:prstGeom prst="rect">
            <a:avLst/>
          </a:prstGeom>
        </p:spPr>
        <p:txBody>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bg1"/>
                </a:solidFill>
                <a:latin typeface="Trump Mediaeval" charset="0"/>
              </a:defRPr>
            </a:lvl2pPr>
            <a:lvl3pPr algn="ctr" rtl="0" eaLnBrk="0" fontAlgn="base" hangingPunct="0">
              <a:spcBef>
                <a:spcPct val="0"/>
              </a:spcBef>
              <a:spcAft>
                <a:spcPct val="0"/>
              </a:spcAft>
              <a:defRPr sz="4400" b="1">
                <a:solidFill>
                  <a:schemeClr val="bg1"/>
                </a:solidFill>
                <a:latin typeface="Trump Mediaeval" charset="0"/>
              </a:defRPr>
            </a:lvl3pPr>
            <a:lvl4pPr algn="ctr" rtl="0" eaLnBrk="0" fontAlgn="base" hangingPunct="0">
              <a:spcBef>
                <a:spcPct val="0"/>
              </a:spcBef>
              <a:spcAft>
                <a:spcPct val="0"/>
              </a:spcAft>
              <a:defRPr sz="4400" b="1">
                <a:solidFill>
                  <a:schemeClr val="bg1"/>
                </a:solidFill>
                <a:latin typeface="Trump Mediaeval" charset="0"/>
              </a:defRPr>
            </a:lvl4pPr>
            <a:lvl5pPr algn="ctr" rtl="0" eaLnBrk="0" fontAlgn="base" hangingPunct="0">
              <a:spcBef>
                <a:spcPct val="0"/>
              </a:spcBef>
              <a:spcAft>
                <a:spcPct val="0"/>
              </a:spcAft>
              <a:defRPr sz="4400" b="1">
                <a:solidFill>
                  <a:schemeClr val="bg1"/>
                </a:solidFill>
                <a:latin typeface="Trump Mediaeval" charset="0"/>
              </a:defRPr>
            </a:lvl5pPr>
            <a:lvl6pPr marL="457200" algn="ctr" rtl="0" fontAlgn="base">
              <a:spcBef>
                <a:spcPct val="0"/>
              </a:spcBef>
              <a:spcAft>
                <a:spcPct val="0"/>
              </a:spcAft>
              <a:defRPr sz="4400">
                <a:solidFill>
                  <a:schemeClr val="bg1"/>
                </a:solidFill>
                <a:latin typeface="Trump Mediaeval" charset="0"/>
              </a:defRPr>
            </a:lvl6pPr>
            <a:lvl7pPr marL="914400" algn="ctr" rtl="0" fontAlgn="base">
              <a:spcBef>
                <a:spcPct val="0"/>
              </a:spcBef>
              <a:spcAft>
                <a:spcPct val="0"/>
              </a:spcAft>
              <a:defRPr sz="4400">
                <a:solidFill>
                  <a:schemeClr val="bg1"/>
                </a:solidFill>
                <a:latin typeface="Trump Mediaeval" charset="0"/>
              </a:defRPr>
            </a:lvl7pPr>
            <a:lvl8pPr marL="1371600" algn="ctr" rtl="0" fontAlgn="base">
              <a:spcBef>
                <a:spcPct val="0"/>
              </a:spcBef>
              <a:spcAft>
                <a:spcPct val="0"/>
              </a:spcAft>
              <a:defRPr sz="4400">
                <a:solidFill>
                  <a:schemeClr val="bg1"/>
                </a:solidFill>
                <a:latin typeface="Trump Mediaeval" charset="0"/>
              </a:defRPr>
            </a:lvl8pPr>
            <a:lvl9pPr marL="1828800" algn="ctr" rtl="0" fontAlgn="base">
              <a:spcBef>
                <a:spcPct val="0"/>
              </a:spcBef>
              <a:spcAft>
                <a:spcPct val="0"/>
              </a:spcAft>
              <a:defRPr sz="4400">
                <a:solidFill>
                  <a:schemeClr val="bg1"/>
                </a:solidFill>
                <a:latin typeface="Trump Mediaeval" charset="0"/>
              </a:defRPr>
            </a:lvl9pPr>
          </a:lstStyle>
          <a:p>
            <a:pPr algn="l"/>
            <a:endParaRPr lang="en-US" sz="2400" kern="1200" dirty="0">
              <a:ln w="11430"/>
              <a:solidFill>
                <a:schemeClr val="accent6"/>
              </a:solidFill>
              <a:effectLst>
                <a:outerShdw blurRad="80000" dist="40000" dir="5040000" algn="tl">
                  <a:srgbClr val="000000">
                    <a:alpha val="30000"/>
                  </a:srgbClr>
                </a:outerShdw>
              </a:effectLst>
              <a:latin typeface="Times" pitchFamily="18" charset="0"/>
              <a:ea typeface="+mn-ea"/>
              <a:cs typeface="+mn-cs"/>
            </a:endParaRPr>
          </a:p>
        </p:txBody>
      </p:sp>
      <p:sp>
        <p:nvSpPr>
          <p:cNvPr id="2" name="Rectangle 1"/>
          <p:cNvSpPr/>
          <p:nvPr/>
        </p:nvSpPr>
        <p:spPr>
          <a:xfrm>
            <a:off x="608071" y="2981728"/>
            <a:ext cx="8211073" cy="523220"/>
          </a:xfrm>
          <a:prstGeom prst="rect">
            <a:avLst/>
          </a:prstGeom>
        </p:spPr>
        <p:txBody>
          <a:bodyPr wrap="square">
            <a:spAutoFit/>
          </a:bodyPr>
          <a:lstStyle/>
          <a:p>
            <a:endParaRPr lang="en-CA" sz="2800" b="1" dirty="0">
              <a:effectLst>
                <a:outerShdw blurRad="38100" dist="38100" dir="2700000" algn="tl">
                  <a:srgbClr val="000000">
                    <a:alpha val="43137"/>
                  </a:srgbClr>
                </a:outerShdw>
              </a:effectLst>
              <a:latin typeface="+mn-lt"/>
            </a:endParaRPr>
          </a:p>
        </p:txBody>
      </p:sp>
      <p:sp>
        <p:nvSpPr>
          <p:cNvPr id="10" name="Rectangle 9"/>
          <p:cNvSpPr/>
          <p:nvPr/>
        </p:nvSpPr>
        <p:spPr>
          <a:xfrm>
            <a:off x="12310" y="36854"/>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G</a:t>
            </a:r>
            <a:endParaRPr lang="fr-CA" sz="4400" dirty="0">
              <a:solidFill>
                <a:srgbClr val="C00000"/>
              </a:solidFill>
            </a:endParaRPr>
          </a:p>
        </p:txBody>
      </p:sp>
      <p:sp>
        <p:nvSpPr>
          <p:cNvPr id="11" name="Rectangle 10"/>
          <p:cNvSpPr/>
          <p:nvPr/>
        </p:nvSpPr>
        <p:spPr>
          <a:xfrm>
            <a:off x="16242" y="3954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2" name="Rectangle 11"/>
          <p:cNvSpPr/>
          <p:nvPr/>
        </p:nvSpPr>
        <p:spPr>
          <a:xfrm>
            <a:off x="36060" y="513616"/>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3" name="Rectangle 12"/>
          <p:cNvSpPr/>
          <p:nvPr/>
        </p:nvSpPr>
        <p:spPr>
          <a:xfrm>
            <a:off x="43436" y="1014350"/>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4" name="Rectangle 13"/>
          <p:cNvSpPr/>
          <p:nvPr/>
        </p:nvSpPr>
        <p:spPr>
          <a:xfrm>
            <a:off x="93971" y="1495300"/>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5" name="Rectangle 14"/>
          <p:cNvSpPr/>
          <p:nvPr/>
        </p:nvSpPr>
        <p:spPr>
          <a:xfrm>
            <a:off x="90725" y="2262250"/>
            <a:ext cx="529312"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endParaRPr lang="fr-CA" sz="4400" dirty="0">
              <a:solidFill>
                <a:srgbClr val="C00000"/>
              </a:solidFill>
            </a:endParaRPr>
          </a:p>
        </p:txBody>
      </p:sp>
      <p:sp>
        <p:nvSpPr>
          <p:cNvPr id="16" name="Rectangle 15"/>
          <p:cNvSpPr/>
          <p:nvPr/>
        </p:nvSpPr>
        <p:spPr>
          <a:xfrm>
            <a:off x="59467" y="2811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
        <p:nvSpPr>
          <p:cNvPr id="17" name="Rectangle 16"/>
          <p:cNvSpPr/>
          <p:nvPr/>
        </p:nvSpPr>
        <p:spPr>
          <a:xfrm>
            <a:off x="111100" y="3345359"/>
            <a:ext cx="404278"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I</a:t>
            </a:r>
            <a:endParaRPr lang="fr-CA" sz="4400" dirty="0">
              <a:solidFill>
                <a:srgbClr val="C00000"/>
              </a:solidFill>
            </a:endParaRPr>
          </a:p>
        </p:txBody>
      </p:sp>
      <p:sp>
        <p:nvSpPr>
          <p:cNvPr id="18" name="Rectangle 17"/>
          <p:cNvSpPr/>
          <p:nvPr/>
        </p:nvSpPr>
        <p:spPr>
          <a:xfrm>
            <a:off x="96264" y="5856238"/>
            <a:ext cx="6244786"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FAMILY  PROMOTION</a:t>
            </a:r>
            <a:endParaRPr lang="fr-CA" sz="4400" dirty="0">
              <a:solidFill>
                <a:srgbClr val="C00000"/>
              </a:solidFill>
            </a:endParaRPr>
          </a:p>
        </p:txBody>
      </p:sp>
      <p:sp>
        <p:nvSpPr>
          <p:cNvPr id="19" name="Rectangle 18"/>
          <p:cNvSpPr/>
          <p:nvPr/>
        </p:nvSpPr>
        <p:spPr>
          <a:xfrm>
            <a:off x="28340" y="5110784"/>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20" name="Rectangle 19"/>
          <p:cNvSpPr/>
          <p:nvPr/>
        </p:nvSpPr>
        <p:spPr>
          <a:xfrm>
            <a:off x="28209" y="4502132"/>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A</a:t>
            </a:r>
            <a:endParaRPr lang="fr-CA" sz="4400" dirty="0">
              <a:solidFill>
                <a:srgbClr val="C00000"/>
              </a:solidFill>
            </a:endParaRPr>
          </a:p>
        </p:txBody>
      </p:sp>
      <p:sp>
        <p:nvSpPr>
          <p:cNvPr id="3" name="Rectangle 2">
            <a:extLst>
              <a:ext uri="{FF2B5EF4-FFF2-40B4-BE49-F238E27FC236}">
                <a16:creationId xmlns:a16="http://schemas.microsoft.com/office/drawing/2014/main" id="{809E4981-614B-46C0-8AA9-B6A2B773357E}"/>
              </a:ext>
            </a:extLst>
          </p:cNvPr>
          <p:cNvSpPr/>
          <p:nvPr/>
        </p:nvSpPr>
        <p:spPr>
          <a:xfrm>
            <a:off x="1600200" y="868104"/>
            <a:ext cx="7976999" cy="2419124"/>
          </a:xfrm>
          <a:prstGeom prst="rect">
            <a:avLst/>
          </a:prstGeom>
        </p:spPr>
        <p:txBody>
          <a:bodyPr wrap="square">
            <a:spAutoFit/>
          </a:bodyPr>
          <a:lstStyle/>
          <a:p>
            <a:pPr marL="342900" marR="721995" lvl="1" indent="-342900" eaLnBrk="0" hangingPunct="0">
              <a:lnSpc>
                <a:spcPct val="90000"/>
              </a:lnSpc>
              <a:buClr>
                <a:srgbClr val="231F20"/>
              </a:buClr>
              <a:buSzPts val="1200"/>
              <a:buFont typeface="Arial" panose="020B0604020202020204" pitchFamily="34" charset="0"/>
              <a:buChar char="•"/>
              <a:tabLst>
                <a:tab pos="762000" algn="l"/>
              </a:tabLst>
            </a:pPr>
            <a:r>
              <a:rPr lang="en-US" b="1" dirty="0">
                <a:effectLst>
                  <a:outerShdw blurRad="38100" dist="38100" dir="2700000" algn="tl">
                    <a:srgbClr val="000000">
                      <a:alpha val="43137"/>
                    </a:srgbClr>
                  </a:outerShdw>
                </a:effectLst>
              </a:rPr>
              <a:t>Working with your pastor, obtain his recommendations on conducting the Good Friday Family Promotion Program.</a:t>
            </a:r>
          </a:p>
          <a:p>
            <a:pPr marL="342900" marR="721995" lvl="1" indent="-342900" eaLnBrk="0" hangingPunct="0">
              <a:lnSpc>
                <a:spcPct val="90000"/>
              </a:lnSpc>
              <a:buClr>
                <a:srgbClr val="231F20"/>
              </a:buClr>
              <a:buSzPts val="1200"/>
              <a:buFont typeface="Arial" panose="020B0604020202020204" pitchFamily="34" charset="0"/>
              <a:buChar char="•"/>
              <a:tabLst>
                <a:tab pos="762000" algn="l"/>
              </a:tabLst>
            </a:pPr>
            <a:r>
              <a:rPr lang="en-US" b="1" dirty="0">
                <a:effectLst>
                  <a:outerShdw blurRad="38100" dist="38100" dir="2700000" algn="tl">
                    <a:srgbClr val="000000">
                      <a:alpha val="43137"/>
                    </a:srgbClr>
                  </a:outerShdw>
                </a:effectLst>
              </a:rPr>
              <a:t>Plan a thoughtful promotional campaign to encourage parishioners and the greater community to attend church services on Good Friday.</a:t>
            </a:r>
          </a:p>
          <a:p>
            <a:pPr marL="342900" marR="721995" lvl="1" indent="-342900" eaLnBrk="0" hangingPunct="0">
              <a:lnSpc>
                <a:spcPct val="90000"/>
              </a:lnSpc>
              <a:buClr>
                <a:srgbClr val="231F20"/>
              </a:buClr>
              <a:buSzPts val="1200"/>
              <a:buFont typeface="Arial" panose="020B0604020202020204" pitchFamily="34" charset="0"/>
              <a:buChar char="•"/>
              <a:tabLst>
                <a:tab pos="762000" algn="l"/>
              </a:tabLst>
            </a:pPr>
            <a:endParaRPr lang="en-CA"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8117AA17-626A-4ECC-AD20-2C4185840006}"/>
              </a:ext>
            </a:extLst>
          </p:cNvPr>
          <p:cNvSpPr txBox="1"/>
          <p:nvPr/>
        </p:nvSpPr>
        <p:spPr>
          <a:xfrm>
            <a:off x="563082" y="2837310"/>
            <a:ext cx="8211073" cy="3785652"/>
          </a:xfrm>
          <a:prstGeom prst="rect">
            <a:avLst/>
          </a:prstGeom>
          <a:noFill/>
        </p:spPr>
        <p:txBody>
          <a:bodyPr wrap="square" rtlCol="0">
            <a:spAutoFit/>
          </a:bodyPr>
          <a:lstStyle/>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rPr>
              <a:t>Incorporate a call to action to support Christians struggling in the Middle East today. Have the Christian Refugee Relief Prayer Cards (#10340) available in the parish and council hall to raise visibility of the issues aﬀecting the Middle East.</a:t>
            </a:r>
          </a:p>
          <a:p>
            <a:pPr marL="342900" indent="-342900">
              <a:buFont typeface="Arial" panose="020B0604020202020204" pitchFamily="34" charset="0"/>
              <a:buChar char="•"/>
            </a:pPr>
            <a:r>
              <a:rPr lang="en-US" b="1" dirty="0">
                <a:effectLst>
                  <a:outerShdw blurRad="38100" dist="38100" dir="2700000" algn="tl">
                    <a:srgbClr val="000000">
                      <a:alpha val="43137"/>
                    </a:srgbClr>
                  </a:outerShdw>
                </a:effectLst>
              </a:rPr>
              <a:t>Or organize a non perishable food collection on Good Friday for a local </a:t>
            </a:r>
            <a:r>
              <a:rPr lang="en-US" b="1">
                <a:effectLst>
                  <a:outerShdw blurRad="38100" dist="38100" dir="2700000" algn="tl">
                    <a:srgbClr val="000000">
                      <a:alpha val="43137"/>
                    </a:srgbClr>
                  </a:outerShdw>
                </a:effectLst>
              </a:rPr>
              <a:t>food bank.</a:t>
            </a:r>
            <a:endParaRPr lang="en-US" b="1" dirty="0">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US" b="1" dirty="0">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en-CA" b="1" dirty="0">
              <a:effectLst>
                <a:outerShdw blurRad="38100" dist="38100" dir="2700000" algn="tl">
                  <a:srgbClr val="000000">
                    <a:alpha val="43137"/>
                  </a:srgbClr>
                </a:outerShdw>
              </a:effectLst>
            </a:endParaRPr>
          </a:p>
          <a:p>
            <a:endParaRPr lang="en-CA" dirty="0"/>
          </a:p>
        </p:txBody>
      </p:sp>
      <p:sp>
        <p:nvSpPr>
          <p:cNvPr id="6" name="TextBox 5">
            <a:extLst>
              <a:ext uri="{FF2B5EF4-FFF2-40B4-BE49-F238E27FC236}">
                <a16:creationId xmlns:a16="http://schemas.microsoft.com/office/drawing/2014/main" id="{6A325DA1-9A45-4FD6-A39E-4EF87B74F2C4}"/>
              </a:ext>
            </a:extLst>
          </p:cNvPr>
          <p:cNvSpPr txBox="1"/>
          <p:nvPr/>
        </p:nvSpPr>
        <p:spPr>
          <a:xfrm>
            <a:off x="1964359" y="344658"/>
            <a:ext cx="5105400" cy="461665"/>
          </a:xfrm>
          <a:prstGeom prst="rect">
            <a:avLst/>
          </a:prstGeom>
          <a:noFill/>
        </p:spPr>
        <p:txBody>
          <a:bodyPr wrap="square" rtlCol="0">
            <a:spAutoFit/>
          </a:bodyPr>
          <a:lstStyle/>
          <a:p>
            <a:r>
              <a:rPr lang="fr-CA" b="1" dirty="0" err="1">
                <a:latin typeface="+mn-lt"/>
              </a:rPr>
              <a:t>Higher</a:t>
            </a:r>
            <a:r>
              <a:rPr lang="fr-CA" b="1" dirty="0">
                <a:latin typeface="+mn-lt"/>
              </a:rPr>
              <a:t> </a:t>
            </a:r>
            <a:r>
              <a:rPr lang="fr-CA" b="1" dirty="0" err="1">
                <a:latin typeface="+mn-lt"/>
              </a:rPr>
              <a:t>Purpose</a:t>
            </a:r>
            <a:endParaRPr lang="en-CA" b="1" dirty="0">
              <a:latin typeface="+mn-lt"/>
            </a:endParaRPr>
          </a:p>
        </p:txBody>
      </p:sp>
      <p:pic>
        <p:nvPicPr>
          <p:cNvPr id="25" name="Picture 12" descr="C:\Users\Ron\AppData\Local\Microsoft\Windows\Temporary Internet Files\Content.IE5\5JV34Z32\Good-Friday-on-Cross[1].jpg">
            <a:extLst>
              <a:ext uri="{FF2B5EF4-FFF2-40B4-BE49-F238E27FC236}">
                <a16:creationId xmlns:a16="http://schemas.microsoft.com/office/drawing/2014/main" id="{C0778228-4AB1-41D3-9D36-7A3FFBE6DA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161" t="19287" r="18339" b="-3037"/>
          <a:stretch/>
        </p:blipFill>
        <p:spPr bwMode="auto">
          <a:xfrm>
            <a:off x="6164954" y="-55892"/>
            <a:ext cx="3047999" cy="5105400"/>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81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srcRect l="16808" t="13889" r="18695" b="13866"/>
          <a:stretch/>
        </p:blipFill>
        <p:spPr bwMode="auto">
          <a:xfrm>
            <a:off x="3962400" y="2150275"/>
            <a:ext cx="5441182" cy="4314701"/>
          </a:xfrm>
          <a:prstGeom prst="rect">
            <a:avLst/>
          </a:prstGeom>
          <a:noFill/>
          <a:ln w="9525">
            <a:noFill/>
            <a:miter lim="800000"/>
            <a:headEnd/>
            <a:tailEnd/>
          </a:ln>
          <a:effectLst>
            <a:softEdge rad="1270000"/>
          </a:effectLst>
        </p:spPr>
      </p:pic>
      <p:pic>
        <p:nvPicPr>
          <p:cNvPr id="8"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438400" y="457200"/>
            <a:ext cx="7214999" cy="1143000"/>
          </a:xfrm>
          <a:prstGeom prst="rect">
            <a:avLst/>
          </a:prstGeom>
        </p:spPr>
        <p:txBody>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bg1"/>
                </a:solidFill>
                <a:latin typeface="Trump Mediaeval" charset="0"/>
              </a:defRPr>
            </a:lvl2pPr>
            <a:lvl3pPr algn="ctr" rtl="0" eaLnBrk="0" fontAlgn="base" hangingPunct="0">
              <a:spcBef>
                <a:spcPct val="0"/>
              </a:spcBef>
              <a:spcAft>
                <a:spcPct val="0"/>
              </a:spcAft>
              <a:defRPr sz="4400" b="1">
                <a:solidFill>
                  <a:schemeClr val="bg1"/>
                </a:solidFill>
                <a:latin typeface="Trump Mediaeval" charset="0"/>
              </a:defRPr>
            </a:lvl3pPr>
            <a:lvl4pPr algn="ctr" rtl="0" eaLnBrk="0" fontAlgn="base" hangingPunct="0">
              <a:spcBef>
                <a:spcPct val="0"/>
              </a:spcBef>
              <a:spcAft>
                <a:spcPct val="0"/>
              </a:spcAft>
              <a:defRPr sz="4400" b="1">
                <a:solidFill>
                  <a:schemeClr val="bg1"/>
                </a:solidFill>
                <a:latin typeface="Trump Mediaeval" charset="0"/>
              </a:defRPr>
            </a:lvl4pPr>
            <a:lvl5pPr algn="ctr" rtl="0" eaLnBrk="0" fontAlgn="base" hangingPunct="0">
              <a:spcBef>
                <a:spcPct val="0"/>
              </a:spcBef>
              <a:spcAft>
                <a:spcPct val="0"/>
              </a:spcAft>
              <a:defRPr sz="4400" b="1">
                <a:solidFill>
                  <a:schemeClr val="bg1"/>
                </a:solidFill>
                <a:latin typeface="Trump Mediaeval" charset="0"/>
              </a:defRPr>
            </a:lvl5pPr>
            <a:lvl6pPr marL="457200" algn="ctr" rtl="0" fontAlgn="base">
              <a:spcBef>
                <a:spcPct val="0"/>
              </a:spcBef>
              <a:spcAft>
                <a:spcPct val="0"/>
              </a:spcAft>
              <a:defRPr sz="4400">
                <a:solidFill>
                  <a:schemeClr val="bg1"/>
                </a:solidFill>
                <a:latin typeface="Trump Mediaeval" charset="0"/>
              </a:defRPr>
            </a:lvl6pPr>
            <a:lvl7pPr marL="914400" algn="ctr" rtl="0" fontAlgn="base">
              <a:spcBef>
                <a:spcPct val="0"/>
              </a:spcBef>
              <a:spcAft>
                <a:spcPct val="0"/>
              </a:spcAft>
              <a:defRPr sz="4400">
                <a:solidFill>
                  <a:schemeClr val="bg1"/>
                </a:solidFill>
                <a:latin typeface="Trump Mediaeval" charset="0"/>
              </a:defRPr>
            </a:lvl7pPr>
            <a:lvl8pPr marL="1371600" algn="ctr" rtl="0" fontAlgn="base">
              <a:spcBef>
                <a:spcPct val="0"/>
              </a:spcBef>
              <a:spcAft>
                <a:spcPct val="0"/>
              </a:spcAft>
              <a:defRPr sz="4400">
                <a:solidFill>
                  <a:schemeClr val="bg1"/>
                </a:solidFill>
                <a:latin typeface="Trump Mediaeval" charset="0"/>
              </a:defRPr>
            </a:lvl8pPr>
            <a:lvl9pPr marL="1828800" algn="ctr" rtl="0" fontAlgn="base">
              <a:spcBef>
                <a:spcPct val="0"/>
              </a:spcBef>
              <a:spcAft>
                <a:spcPct val="0"/>
              </a:spcAft>
              <a:defRPr sz="4400">
                <a:solidFill>
                  <a:schemeClr val="bg1"/>
                </a:solidFill>
                <a:latin typeface="Trump Mediaeval" charset="0"/>
              </a:defRPr>
            </a:lvl9pPr>
          </a:lstStyle>
          <a:p>
            <a:pPr algn="l"/>
            <a:endParaRPr lang="en-US" sz="2400" kern="1200" dirty="0">
              <a:ln w="11430"/>
              <a:solidFill>
                <a:schemeClr val="accent6"/>
              </a:solidFill>
              <a:effectLst>
                <a:outerShdw blurRad="80000" dist="40000" dir="5040000" algn="tl">
                  <a:srgbClr val="000000">
                    <a:alpha val="30000"/>
                  </a:srgbClr>
                </a:outerShdw>
              </a:effectLst>
              <a:latin typeface="Times" pitchFamily="18" charset="0"/>
              <a:ea typeface="+mn-ea"/>
              <a:cs typeface="+mn-cs"/>
            </a:endParaRPr>
          </a:p>
        </p:txBody>
      </p:sp>
      <p:sp>
        <p:nvSpPr>
          <p:cNvPr id="3" name="Rectangle 2"/>
          <p:cNvSpPr/>
          <p:nvPr/>
        </p:nvSpPr>
        <p:spPr>
          <a:xfrm>
            <a:off x="1219200" y="-701263"/>
            <a:ext cx="7696200" cy="7201972"/>
          </a:xfrm>
          <a:prstGeom prst="rect">
            <a:avLst/>
          </a:prstGeom>
        </p:spPr>
        <p:txBody>
          <a:bodyPr wrap="square">
            <a:spAutoFit/>
          </a:bodyPr>
          <a:lstStyle/>
          <a:p>
            <a:r>
              <a:rPr lang="en-CA" dirty="0">
                <a:solidFill>
                  <a:schemeClr val="accent3">
                    <a:lumMod val="20000"/>
                    <a:lumOff val="80000"/>
                  </a:schemeClr>
                </a:solidFill>
              </a:rPr>
              <a:t>		</a:t>
            </a:r>
          </a:p>
          <a:p>
            <a:endParaRPr lang="en-CA" dirty="0">
              <a:solidFill>
                <a:schemeClr val="accent3">
                  <a:lumMod val="20000"/>
                  <a:lumOff val="80000"/>
                </a:schemeClr>
              </a:solidFill>
            </a:endParaRPr>
          </a:p>
          <a:p>
            <a:r>
              <a:rPr lang="en-CA" dirty="0">
                <a:solidFill>
                  <a:schemeClr val="accent3">
                    <a:lumMod val="20000"/>
                    <a:lumOff val="80000"/>
                  </a:schemeClr>
                </a:solidFill>
              </a:rPr>
              <a:t>		</a:t>
            </a:r>
            <a:r>
              <a:rPr lang="en-CA" b="1" dirty="0">
                <a:solidFill>
                  <a:schemeClr val="tx2"/>
                </a:solidFill>
                <a:effectLst>
                  <a:outerShdw blurRad="38100" dist="38100" dir="2700000" algn="tl">
                    <a:srgbClr val="000000">
                      <a:alpha val="43137"/>
                    </a:srgbClr>
                  </a:outerShdw>
                </a:effectLst>
              </a:rPr>
              <a:t>Why:</a:t>
            </a:r>
            <a:r>
              <a:rPr lang="en-CA" b="1" dirty="0">
                <a:solidFill>
                  <a:schemeClr val="tx2"/>
                </a:solidFill>
              </a:rPr>
              <a:t> </a:t>
            </a:r>
            <a:r>
              <a:rPr lang="en-CA" b="1" dirty="0"/>
              <a:t>	To recognize, pay tribute and pray 			for the repose of souls of our deceased 			members and to bring aid and support to 			our widows</a:t>
            </a:r>
          </a:p>
          <a:p>
            <a:endParaRPr lang="en-CA" b="1" dirty="0"/>
          </a:p>
          <a:p>
            <a:r>
              <a:rPr lang="en-CA" dirty="0"/>
              <a:t>	</a:t>
            </a:r>
            <a:r>
              <a:rPr lang="en-CA" b="1" dirty="0">
                <a:solidFill>
                  <a:schemeClr val="tx2"/>
                </a:solidFill>
              </a:rPr>
              <a:t>How:</a:t>
            </a:r>
            <a:r>
              <a:rPr lang="en-CA" b="1" dirty="0"/>
              <a:t> 	To annually clean the headstones of our   	deceased members and pray for the repose of their souls.  Together</a:t>
            </a:r>
            <a:r>
              <a:rPr lang="en-US" b="1" dirty="0"/>
              <a:t> you recite “Lord’s prayer” in memory of deceased member.  Invite widow or family member to place KC flag at head stone.</a:t>
            </a:r>
            <a:endParaRPr lang="en-CA" b="1" dirty="0"/>
          </a:p>
          <a:p>
            <a:endParaRPr lang="en-CA" sz="1200" b="1" dirty="0"/>
          </a:p>
          <a:p>
            <a:r>
              <a:rPr lang="en-CA" b="1" dirty="0">
                <a:solidFill>
                  <a:schemeClr val="tx2"/>
                </a:solidFill>
              </a:rPr>
              <a:t>When:  </a:t>
            </a:r>
            <a:r>
              <a:rPr lang="en-CA" b="1" dirty="0"/>
              <a:t>Anytime it is convenient for the council.</a:t>
            </a:r>
          </a:p>
          <a:p>
            <a:endParaRPr lang="en-CA" sz="1200" dirty="0"/>
          </a:p>
          <a:p>
            <a:r>
              <a:rPr lang="en-CA" b="1" dirty="0">
                <a:solidFill>
                  <a:schemeClr val="tx2"/>
                </a:solidFill>
              </a:rPr>
              <a:t>Who: </a:t>
            </a:r>
            <a:r>
              <a:rPr lang="en-CA" b="1" dirty="0"/>
              <a:t>	Council members, Squires and parish community</a:t>
            </a:r>
          </a:p>
          <a:p>
            <a:endParaRPr lang="en-CA" sz="1400" b="1" dirty="0"/>
          </a:p>
          <a:p>
            <a:r>
              <a:rPr lang="en-CA" b="1" dirty="0">
                <a:solidFill>
                  <a:schemeClr val="tx2"/>
                </a:solidFill>
              </a:rPr>
              <a:t>Where: </a:t>
            </a:r>
            <a:r>
              <a:rPr lang="en-CA" b="1" dirty="0"/>
              <a:t>Local cemetery</a:t>
            </a:r>
          </a:p>
          <a:p>
            <a:endParaRPr lang="en-CA" sz="1200" b="1" dirty="0">
              <a:ln w="10541" cmpd="sng">
                <a:solidFill>
                  <a:srgbClr val="7D7D7D">
                    <a:tint val="100000"/>
                    <a:shade val="100000"/>
                    <a:satMod val="110000"/>
                  </a:srgbClr>
                </a:solidFill>
                <a:prstDash val="solid"/>
              </a:ln>
              <a:solidFill>
                <a:schemeClr val="tx2"/>
              </a:solidFill>
            </a:endParaRPr>
          </a:p>
          <a:p>
            <a:r>
              <a:rPr lang="en-CA" b="1" dirty="0">
                <a:ln w="10541" cmpd="sng">
                  <a:solidFill>
                    <a:srgbClr val="7D7D7D">
                      <a:tint val="100000"/>
                      <a:shade val="100000"/>
                      <a:satMod val="110000"/>
                    </a:srgbClr>
                  </a:solidFill>
                  <a:prstDash val="solid"/>
                </a:ln>
                <a:solidFill>
                  <a:schemeClr val="tx2"/>
                </a:solidFill>
              </a:rPr>
              <a:t>			          </a:t>
            </a:r>
            <a:r>
              <a:rPr lang="en-CA" sz="2800" b="1" dirty="0">
                <a:ln w="10541" cmpd="sng">
                  <a:solidFill>
                    <a:srgbClr val="7D7D7D">
                      <a:tint val="100000"/>
                      <a:shade val="100000"/>
                      <a:satMod val="110000"/>
                    </a:srgbClr>
                  </a:solidFill>
                  <a:prstDash val="solid"/>
                </a:ln>
                <a:solidFill>
                  <a:schemeClr val="tx2"/>
                </a:solidFill>
              </a:rPr>
              <a:t>Chairman:  </a:t>
            </a:r>
            <a:r>
              <a:rPr lang="fr-CA" sz="2800" b="1" dirty="0">
                <a:ln w="10541" cmpd="sng">
                  <a:solidFill>
                    <a:srgbClr val="7D7D7D">
                      <a:tint val="100000"/>
                      <a:shade val="100000"/>
                      <a:satMod val="110000"/>
                    </a:srgbClr>
                  </a:solidFill>
                  <a:prstDash val="solid"/>
                </a:ln>
                <a:solidFill>
                  <a:schemeClr val="tx2"/>
                </a:solidFill>
              </a:rPr>
              <a:t>David </a:t>
            </a:r>
            <a:r>
              <a:rPr lang="fr-CA" sz="2800" b="1" dirty="0" err="1">
                <a:ln w="10541" cmpd="sng">
                  <a:solidFill>
                    <a:srgbClr val="7D7D7D">
                      <a:tint val="100000"/>
                      <a:shade val="100000"/>
                      <a:satMod val="110000"/>
                    </a:srgbClr>
                  </a:solidFill>
                  <a:prstDash val="solid"/>
                </a:ln>
                <a:solidFill>
                  <a:schemeClr val="tx2"/>
                </a:solidFill>
              </a:rPr>
              <a:t>Gelinas</a:t>
            </a:r>
            <a:endParaRPr lang="en-CA" sz="2800" b="1" dirty="0"/>
          </a:p>
          <a:p>
            <a:endParaRPr lang="en-CA" b="1" dirty="0"/>
          </a:p>
        </p:txBody>
      </p:sp>
      <p:sp>
        <p:nvSpPr>
          <p:cNvPr id="11" name="Rectangle 10"/>
          <p:cNvSpPr/>
          <p:nvPr/>
        </p:nvSpPr>
        <p:spPr>
          <a:xfrm>
            <a:off x="0" y="-81617"/>
            <a:ext cx="623889" cy="6863417"/>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H</a:t>
            </a:r>
          </a:p>
          <a:p>
            <a:pPr algn="just"/>
            <a:r>
              <a:rPr lang="en-CA" sz="4400" b="1" dirty="0">
                <a:ln w="10541" cmpd="sng">
                  <a:solidFill>
                    <a:srgbClr val="7D7D7D">
                      <a:tint val="100000"/>
                      <a:shade val="100000"/>
                      <a:satMod val="110000"/>
                    </a:srgbClr>
                  </a:solidFill>
                  <a:prstDash val="solid"/>
                </a:ln>
                <a:solidFill>
                  <a:srgbClr val="C00000"/>
                </a:solidFill>
              </a:rPr>
              <a:t>E</a:t>
            </a:r>
          </a:p>
          <a:p>
            <a:pPr algn="just"/>
            <a:r>
              <a:rPr lang="en-CA" sz="4400" b="1" dirty="0">
                <a:ln w="10541" cmpd="sng">
                  <a:solidFill>
                    <a:srgbClr val="7D7D7D">
                      <a:tint val="100000"/>
                      <a:shade val="100000"/>
                      <a:satMod val="110000"/>
                    </a:srgbClr>
                  </a:solidFill>
                  <a:prstDash val="solid"/>
                </a:ln>
                <a:solidFill>
                  <a:srgbClr val="C00000"/>
                </a:solidFill>
              </a:rPr>
              <a:t>A</a:t>
            </a:r>
          </a:p>
          <a:p>
            <a:pPr algn="just"/>
            <a:r>
              <a:rPr lang="en-CA" sz="4400" b="1" dirty="0">
                <a:ln w="10541" cmpd="sng">
                  <a:solidFill>
                    <a:srgbClr val="7D7D7D">
                      <a:tint val="100000"/>
                      <a:shade val="100000"/>
                      <a:satMod val="110000"/>
                    </a:srgbClr>
                  </a:solidFill>
                  <a:prstDash val="solid"/>
                </a:ln>
                <a:solidFill>
                  <a:srgbClr val="C00000"/>
                </a:solidFill>
              </a:rPr>
              <a:t>D</a:t>
            </a:r>
          </a:p>
          <a:p>
            <a:pPr algn="just"/>
            <a:r>
              <a:rPr lang="en-CA" sz="4400" b="1" dirty="0">
                <a:ln w="10541" cmpd="sng">
                  <a:solidFill>
                    <a:srgbClr val="7D7D7D">
                      <a:tint val="100000"/>
                      <a:shade val="100000"/>
                      <a:satMod val="110000"/>
                    </a:srgbClr>
                  </a:solidFill>
                  <a:prstDash val="solid"/>
                </a:ln>
                <a:solidFill>
                  <a:srgbClr val="C00000"/>
                </a:solidFill>
              </a:rPr>
              <a:t>S</a:t>
            </a:r>
          </a:p>
          <a:p>
            <a:pPr algn="just"/>
            <a:r>
              <a:rPr lang="en-CA" sz="4400" b="1" dirty="0">
                <a:ln w="10541" cmpd="sng">
                  <a:solidFill>
                    <a:srgbClr val="7D7D7D">
                      <a:tint val="100000"/>
                      <a:shade val="100000"/>
                      <a:satMod val="110000"/>
                    </a:srgbClr>
                  </a:solidFill>
                  <a:prstDash val="solid"/>
                </a:ln>
                <a:solidFill>
                  <a:srgbClr val="C00000"/>
                </a:solidFill>
              </a:rPr>
              <a:t>T</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N</a:t>
            </a:r>
          </a:p>
          <a:p>
            <a:pPr algn="just"/>
            <a:r>
              <a:rPr lang="en-CA" sz="4400" b="1" dirty="0">
                <a:ln w="10541" cmpd="sng">
                  <a:solidFill>
                    <a:srgbClr val="7D7D7D">
                      <a:tint val="100000"/>
                      <a:shade val="100000"/>
                      <a:satMod val="110000"/>
                    </a:srgbClr>
                  </a:solidFill>
                  <a:prstDash val="solid"/>
                </a:ln>
                <a:solidFill>
                  <a:srgbClr val="C00000"/>
                </a:solidFill>
              </a:rPr>
              <a:t>E</a:t>
            </a:r>
          </a:p>
          <a:p>
            <a:pPr algn="just"/>
            <a:endParaRPr lang="fr-CA" sz="4400" dirty="0"/>
          </a:p>
        </p:txBody>
      </p:sp>
      <p:sp>
        <p:nvSpPr>
          <p:cNvPr id="13" name="Rectangle 12"/>
          <p:cNvSpPr/>
          <p:nvPr/>
        </p:nvSpPr>
        <p:spPr>
          <a:xfrm>
            <a:off x="1024288" y="5914901"/>
            <a:ext cx="3349891"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CLEAN-UP  </a:t>
            </a:r>
            <a:endParaRPr lang="fr-CA" sz="4400" dirty="0">
              <a:solidFill>
                <a:srgbClr val="C00000"/>
              </a:solidFill>
            </a:endParaRPr>
          </a:p>
        </p:txBody>
      </p:sp>
      <p:pic>
        <p:nvPicPr>
          <p:cNvPr id="9" name="Picture 8">
            <a:extLst>
              <a:ext uri="{FF2B5EF4-FFF2-40B4-BE49-F238E27FC236}">
                <a16:creationId xmlns:a16="http://schemas.microsoft.com/office/drawing/2014/main" id="{EC1FB2BA-8D57-4AD2-9C4F-79E2CBF3137E}"/>
              </a:ext>
            </a:extLst>
          </p:cNvPr>
          <p:cNvPicPr>
            <a:picLocks noChangeAspect="1"/>
          </p:cNvPicPr>
          <p:nvPr/>
        </p:nvPicPr>
        <p:blipFill>
          <a:blip r:embed="rId5"/>
          <a:stretch>
            <a:fillRect/>
          </a:stretch>
        </p:blipFill>
        <p:spPr>
          <a:xfrm>
            <a:off x="6233908" y="6004440"/>
            <a:ext cx="2910092" cy="685388"/>
          </a:xfrm>
          <a:prstGeom prst="rect">
            <a:avLst/>
          </a:prstGeom>
        </p:spPr>
      </p:pic>
    </p:spTree>
    <p:extLst>
      <p:ext uri="{BB962C8B-B14F-4D97-AF65-F5344CB8AC3E}">
        <p14:creationId xmlns:p14="http://schemas.microsoft.com/office/powerpoint/2010/main" val="152387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F9576-8BE2-4681-BABF-FB281E951172}"/>
              </a:ext>
            </a:extLst>
          </p:cNvPr>
          <p:cNvPicPr>
            <a:picLocks noChangeAspect="1"/>
          </p:cNvPicPr>
          <p:nvPr/>
        </p:nvPicPr>
        <p:blipFill>
          <a:blip r:embed="rId2"/>
          <a:stretch>
            <a:fillRect/>
          </a:stretch>
        </p:blipFill>
        <p:spPr>
          <a:xfrm>
            <a:off x="5791200" y="3733800"/>
            <a:ext cx="3276600" cy="2043852"/>
          </a:xfrm>
          <a:prstGeom prst="rect">
            <a:avLst/>
          </a:prstGeom>
          <a:effectLst>
            <a:softEdge rad="838200"/>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275" y="-342850"/>
            <a:ext cx="3914517" cy="3646977"/>
          </a:xfrm>
          <a:prstGeom prst="rect">
            <a:avLst/>
          </a:prstGeom>
          <a:noFill/>
          <a:ln>
            <a:noFill/>
          </a:ln>
          <a:effectLst>
            <a:glow rad="1905000">
              <a:schemeClr val="tx2">
                <a:lumMod val="50000"/>
                <a:lumOff val="50000"/>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75392" y="849206"/>
            <a:ext cx="8915400" cy="762000"/>
          </a:xfrm>
        </p:spPr>
        <p:txBody>
          <a:bodyPr>
            <a:noAutofit/>
          </a:bodyPr>
          <a:lstStyle/>
          <a:p>
            <a:pPr>
              <a:spcBef>
                <a:spcPts val="0"/>
              </a:spcBef>
              <a:defRPr/>
            </a:pPr>
            <a:r>
              <a:rPr lang="en-US"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Let’s Keep our Widows </a:t>
            </a:r>
            <a:br>
              <a:rPr lang="en-US"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br>
            <a:r>
              <a:rPr lang="en-US"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in our Hearts </a:t>
            </a:r>
            <a:br>
              <a:rPr lang="en-US"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br>
            <a:r>
              <a:rPr lang="en-US"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for Christmas</a:t>
            </a:r>
          </a:p>
        </p:txBody>
      </p:sp>
      <p:sp>
        <p:nvSpPr>
          <p:cNvPr id="6" name="Rectangle 5"/>
          <p:cNvSpPr/>
          <p:nvPr/>
        </p:nvSpPr>
        <p:spPr>
          <a:xfrm>
            <a:off x="838200" y="2381803"/>
            <a:ext cx="7848600" cy="3564053"/>
          </a:xfrm>
          <a:prstGeom prst="rect">
            <a:avLst/>
          </a:prstGeom>
        </p:spPr>
        <p:txBody>
          <a:bodyPr wrap="square">
            <a:spAutoFit/>
          </a:bodyPr>
          <a:lstStyle/>
          <a:p>
            <a:pPr marL="457200" indent="-457200" eaLnBrk="0" hangingPunct="0">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           </a:t>
            </a:r>
            <a:r>
              <a:rPr lang="en-CA" b="1" dirty="0">
                <a:effectLst>
                  <a:outerShdw blurRad="38100" dist="38100" dir="2700000" algn="tl">
                    <a:srgbClr val="000000">
                      <a:alpha val="43137"/>
                    </a:srgbClr>
                  </a:outerShdw>
                </a:effectLst>
                <a:latin typeface="+mn-lt"/>
              </a:rPr>
              <a:t>The new Widows Poinsettia program is designed to show the family of our deceased members that we have not forgotten their contribution to the Knights.</a:t>
            </a:r>
          </a:p>
          <a:p>
            <a:pPr marL="4572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rPr>
              <a:t>By delivering a Poinsettia with a Christmas card to all of our Widows, i</a:t>
            </a:r>
            <a:r>
              <a:rPr lang="en-CA" b="1" dirty="0">
                <a:effectLst>
                  <a:outerShdw blurRad="38100" dist="38100" dir="2700000" algn="tl">
                    <a:srgbClr val="000000">
                      <a:alpha val="43137"/>
                    </a:srgbClr>
                  </a:outerShdw>
                </a:effectLst>
                <a:latin typeface="+mn-lt"/>
              </a:rPr>
              <a:t>t will show our Widows and their family that we still care and that we are keeping them in our hearts and prayers.</a:t>
            </a:r>
          </a:p>
          <a:p>
            <a:pPr marL="4572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It is an easy program to implement and make a difference.</a:t>
            </a:r>
            <a:endParaRPr lang="en-US" b="1" dirty="0">
              <a:effectLst>
                <a:outerShdw blurRad="38100" dist="38100" dir="2700000" algn="tl">
                  <a:srgbClr val="000000">
                    <a:alpha val="43137"/>
                  </a:srgbClr>
                </a:outerShdw>
              </a:effectLst>
              <a:latin typeface="+mn-lt"/>
            </a:endParaRPr>
          </a:p>
        </p:txBody>
      </p:sp>
      <p:sp>
        <p:nvSpPr>
          <p:cNvPr id="7" name="Rectangle 6"/>
          <p:cNvSpPr/>
          <p:nvPr/>
        </p:nvSpPr>
        <p:spPr>
          <a:xfrm>
            <a:off x="15643" y="-24938"/>
            <a:ext cx="716863" cy="618630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C</a:t>
            </a:r>
          </a:p>
          <a:p>
            <a:pPr algn="ctr"/>
            <a:r>
              <a:rPr lang="en-CA" sz="4400" b="1" dirty="0">
                <a:ln w="10541" cmpd="sng">
                  <a:solidFill>
                    <a:srgbClr val="7D7D7D">
                      <a:tint val="100000"/>
                      <a:shade val="100000"/>
                      <a:satMod val="110000"/>
                    </a:srgbClr>
                  </a:solidFill>
                  <a:prstDash val="solid"/>
                </a:ln>
                <a:solidFill>
                  <a:srgbClr val="C00000"/>
                </a:solidFill>
              </a:rPr>
              <a:t>H</a:t>
            </a:r>
          </a:p>
          <a:p>
            <a:pPr algn="ctr"/>
            <a:r>
              <a:rPr lang="en-CA" sz="4400" b="1" dirty="0">
                <a:ln w="10541" cmpd="sng">
                  <a:solidFill>
                    <a:srgbClr val="7D7D7D">
                      <a:tint val="100000"/>
                      <a:shade val="100000"/>
                      <a:satMod val="110000"/>
                    </a:srgbClr>
                  </a:solidFill>
                  <a:prstDash val="solid"/>
                </a:ln>
                <a:solidFill>
                  <a:srgbClr val="C00000"/>
                </a:solidFill>
              </a:rPr>
              <a:t>R</a:t>
            </a:r>
          </a:p>
          <a:p>
            <a:pPr algn="ctr"/>
            <a:r>
              <a:rPr lang="en-CA" sz="4400" b="1" dirty="0">
                <a:ln w="10541" cmpd="sng">
                  <a:solidFill>
                    <a:srgbClr val="7D7D7D">
                      <a:tint val="100000"/>
                      <a:shade val="100000"/>
                      <a:satMod val="110000"/>
                    </a:srgbClr>
                  </a:solidFill>
                  <a:prstDash val="solid"/>
                </a:ln>
                <a:solidFill>
                  <a:srgbClr val="C00000"/>
                </a:solidFill>
              </a:rPr>
              <a:t>I</a:t>
            </a:r>
          </a:p>
          <a:p>
            <a:pPr algn="ctr"/>
            <a:r>
              <a:rPr lang="en-CA" sz="4400" b="1" dirty="0">
                <a:ln w="10541" cmpd="sng">
                  <a:solidFill>
                    <a:srgbClr val="7D7D7D">
                      <a:tint val="100000"/>
                      <a:shade val="100000"/>
                      <a:satMod val="110000"/>
                    </a:srgbClr>
                  </a:solidFill>
                  <a:prstDash val="solid"/>
                </a:ln>
                <a:solidFill>
                  <a:srgbClr val="C00000"/>
                </a:solidFill>
              </a:rPr>
              <a:t>S</a:t>
            </a:r>
          </a:p>
          <a:p>
            <a:pPr algn="ctr"/>
            <a:r>
              <a:rPr lang="en-CA" sz="4400" b="1" dirty="0">
                <a:ln w="10541" cmpd="sng">
                  <a:solidFill>
                    <a:srgbClr val="7D7D7D">
                      <a:tint val="100000"/>
                      <a:shade val="100000"/>
                      <a:satMod val="110000"/>
                    </a:srgbClr>
                  </a:solidFill>
                  <a:prstDash val="solid"/>
                </a:ln>
                <a:solidFill>
                  <a:srgbClr val="C00000"/>
                </a:solidFill>
              </a:rPr>
              <a:t>T</a:t>
            </a:r>
          </a:p>
          <a:p>
            <a:pPr algn="ctr"/>
            <a:r>
              <a:rPr lang="en-CA" sz="4400" b="1" dirty="0">
                <a:ln w="10541" cmpd="sng">
                  <a:solidFill>
                    <a:srgbClr val="7D7D7D">
                      <a:tint val="100000"/>
                      <a:shade val="100000"/>
                      <a:satMod val="110000"/>
                    </a:srgbClr>
                  </a:solidFill>
                  <a:prstDash val="solid"/>
                </a:ln>
                <a:solidFill>
                  <a:srgbClr val="C00000"/>
                </a:solidFill>
              </a:rPr>
              <a:t>M</a:t>
            </a:r>
          </a:p>
          <a:p>
            <a:pPr algn="ctr"/>
            <a:r>
              <a:rPr lang="en-CA" sz="4400" b="1" dirty="0">
                <a:ln w="10541" cmpd="sng">
                  <a:solidFill>
                    <a:srgbClr val="7D7D7D">
                      <a:tint val="100000"/>
                      <a:shade val="100000"/>
                      <a:satMod val="110000"/>
                    </a:srgbClr>
                  </a:solidFill>
                  <a:prstDash val="solid"/>
                </a:ln>
                <a:solidFill>
                  <a:srgbClr val="C00000"/>
                </a:solidFill>
              </a:rPr>
              <a:t>A</a:t>
            </a:r>
          </a:p>
          <a:p>
            <a:pPr algn="ctr"/>
            <a:r>
              <a:rPr lang="en-CA" sz="4400" b="1" dirty="0">
                <a:ln w="10541" cmpd="sng">
                  <a:solidFill>
                    <a:srgbClr val="7D7D7D">
                      <a:tint val="100000"/>
                      <a:shade val="100000"/>
                      <a:satMod val="110000"/>
                    </a:srgbClr>
                  </a:solidFill>
                  <a:prstDash val="solid"/>
                </a:ln>
                <a:solidFill>
                  <a:srgbClr val="C00000"/>
                </a:solidFill>
              </a:rPr>
              <a:t>S</a:t>
            </a:r>
            <a:endParaRPr lang="fr-CA" sz="4400" dirty="0">
              <a:solidFill>
                <a:srgbClr val="C00000"/>
              </a:solidFill>
            </a:endParaRPr>
          </a:p>
        </p:txBody>
      </p:sp>
      <p:sp>
        <p:nvSpPr>
          <p:cNvPr id="8" name="Rectangle 7"/>
          <p:cNvSpPr/>
          <p:nvPr/>
        </p:nvSpPr>
        <p:spPr>
          <a:xfrm>
            <a:off x="732506" y="5945856"/>
            <a:ext cx="3776290"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POINSETTIA </a:t>
            </a:r>
            <a:endParaRPr lang="fr-CA" sz="4400" dirty="0">
              <a:solidFill>
                <a:srgbClr val="C00000"/>
              </a:solidFill>
            </a:endParaRPr>
          </a:p>
        </p:txBody>
      </p:sp>
      <p:pic>
        <p:nvPicPr>
          <p:cNvPr id="9" name="Picture 8">
            <a:extLst>
              <a:ext uri="{FF2B5EF4-FFF2-40B4-BE49-F238E27FC236}">
                <a16:creationId xmlns:a16="http://schemas.microsoft.com/office/drawing/2014/main" id="{332F273B-38A7-455D-85E9-D826E812B100}"/>
              </a:ext>
            </a:extLst>
          </p:cNvPr>
          <p:cNvPicPr>
            <a:picLocks noChangeAspect="1"/>
          </p:cNvPicPr>
          <p:nvPr/>
        </p:nvPicPr>
        <p:blipFill>
          <a:blip r:embed="rId2"/>
          <a:stretch>
            <a:fillRect/>
          </a:stretch>
        </p:blipFill>
        <p:spPr>
          <a:xfrm>
            <a:off x="926000" y="458712"/>
            <a:ext cx="3276600" cy="2043852"/>
          </a:xfrm>
          <a:prstGeom prst="rect">
            <a:avLst/>
          </a:prstGeom>
          <a:effectLst>
            <a:softEdge rad="558800"/>
          </a:effectLst>
        </p:spPr>
      </p:pic>
      <p:pic>
        <p:nvPicPr>
          <p:cNvPr id="5"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70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1" y="253692"/>
            <a:ext cx="7696199" cy="1143000"/>
          </a:xfrm>
        </p:spPr>
        <p:txBody>
          <a:bodyPr>
            <a:normAutofit fontScale="90000"/>
          </a:bodyPr>
          <a:lstStyle/>
          <a:p>
            <a:pPr lvl="1">
              <a:lnSpc>
                <a:spcPct val="90000"/>
              </a:lnSpc>
              <a:spcBef>
                <a:spcPct val="20000"/>
              </a:spcBef>
              <a:tabLst>
                <a:tab pos="1543050" algn="l"/>
              </a:tabLst>
            </a:pP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r>
              <a:rPr lang="fr-CA" sz="6000" u="sng" kern="1200" dirty="0" err="1">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Featured</a:t>
            </a:r>
            <a:r>
              <a:rPr lang="fr-CA" sz="6000" u="sng" kern="120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 Program</a:t>
            </a: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endPar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endParaRPr>
          </a:p>
        </p:txBody>
      </p:sp>
      <p:sp>
        <p:nvSpPr>
          <p:cNvPr id="3" name="TextBox 2"/>
          <p:cNvSpPr txBox="1"/>
          <p:nvPr/>
        </p:nvSpPr>
        <p:spPr>
          <a:xfrm>
            <a:off x="739629" y="1492514"/>
            <a:ext cx="8175771" cy="4499693"/>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Councils are required to collect a minimum of $500   or 1,000 pounds of food for a parish or community food pantry. In addition, council must contribute a minimum of 100 total man-hours in preparation/distribution/ service of meals. </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Report activity using the Food for Families Refund and Plaque Application (#10057).</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Last year our goal was to increase participation of districts by 30%. We actually increased our donations by 59.4%. From $49,738 to $79,297. </a:t>
            </a:r>
          </a:p>
          <a:p>
            <a:pPr marL="1371600" lvl="4" eaLnBrk="0" hangingPunct="0">
              <a:lnSpc>
                <a:spcPct val="90000"/>
              </a:lnSpc>
              <a:spcBef>
                <a:spcPct val="20000"/>
              </a:spcBef>
              <a:tabLst>
                <a:tab pos="1543050" algn="l"/>
              </a:tabLst>
            </a:pPr>
            <a:r>
              <a:rPr lang="en-CA" sz="2800" b="1" dirty="0">
                <a:ln w="10541" cmpd="sng">
                  <a:solidFill>
                    <a:srgbClr val="7D7D7D">
                      <a:tint val="100000"/>
                      <a:shade val="100000"/>
                      <a:satMod val="110000"/>
                    </a:srgbClr>
                  </a:solidFill>
                  <a:prstDash val="solid"/>
                </a:ln>
                <a:solidFill>
                  <a:schemeClr val="tx2"/>
                </a:solidFill>
              </a:rPr>
              <a:t>			        Chairman:  Michael Simpson</a:t>
            </a:r>
            <a:endParaRPr lang="en-US" sz="2800" b="1" dirty="0">
              <a:ln w="10541" cmpd="sng">
                <a:solidFill>
                  <a:srgbClr val="7D7D7D">
                    <a:tint val="100000"/>
                    <a:shade val="100000"/>
                    <a:satMod val="110000"/>
                  </a:srgbClr>
                </a:solidFill>
                <a:prstDash val="solid"/>
              </a:ln>
              <a:solidFill>
                <a:schemeClr val="tx2"/>
              </a:solidFill>
            </a:endParaRPr>
          </a:p>
        </p:txBody>
      </p:sp>
      <p:sp>
        <p:nvSpPr>
          <p:cNvPr id="7" name="Rectangle 6"/>
          <p:cNvSpPr/>
          <p:nvPr/>
        </p:nvSpPr>
        <p:spPr>
          <a:xfrm>
            <a:off x="763102" y="5833328"/>
            <a:ext cx="384848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A M I L I E S</a:t>
            </a:r>
            <a:endParaRPr lang="fr-CA" sz="4400" dirty="0">
              <a:solidFill>
                <a:srgbClr val="C00000"/>
              </a:solidFill>
            </a:endParaRPr>
          </a:p>
        </p:txBody>
      </p:sp>
      <p:sp>
        <p:nvSpPr>
          <p:cNvPr id="15" name="Rectangle 14"/>
          <p:cNvSpPr/>
          <p:nvPr/>
        </p:nvSpPr>
        <p:spPr>
          <a:xfrm>
            <a:off x="139213" y="737987"/>
            <a:ext cx="623889" cy="5216813"/>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D</a:t>
            </a:r>
          </a:p>
          <a:p>
            <a:pPr algn="just"/>
            <a:endParaRPr lang="en-CA" sz="2500" b="1" dirty="0">
              <a:ln w="10541" cmpd="sng">
                <a:solidFill>
                  <a:srgbClr val="7D7D7D">
                    <a:tint val="100000"/>
                    <a:shade val="100000"/>
                    <a:satMod val="110000"/>
                  </a:srgbClr>
                </a:solidFill>
                <a:prstDash val="solid"/>
              </a:ln>
              <a:solidFill>
                <a:srgbClr val="C00000"/>
              </a:solidFill>
            </a:endParaRPr>
          </a:p>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pic>
        <p:nvPicPr>
          <p:cNvPr id="9" name="Picture 8">
            <a:extLst>
              <a:ext uri="{FF2B5EF4-FFF2-40B4-BE49-F238E27FC236}">
                <a16:creationId xmlns:a16="http://schemas.microsoft.com/office/drawing/2014/main" id="{125C3FEA-9EAA-4070-A5B8-60F0584DEA07}"/>
              </a:ext>
            </a:extLst>
          </p:cNvPr>
          <p:cNvPicPr>
            <a:picLocks noChangeAspect="1"/>
          </p:cNvPicPr>
          <p:nvPr/>
        </p:nvPicPr>
        <p:blipFill>
          <a:blip r:embed="rId4"/>
          <a:stretch>
            <a:fillRect/>
          </a:stretch>
        </p:blipFill>
        <p:spPr>
          <a:xfrm>
            <a:off x="6233908" y="6004440"/>
            <a:ext cx="2910092" cy="685388"/>
          </a:xfrm>
          <a:prstGeom prst="rect">
            <a:avLst/>
          </a:prstGeom>
        </p:spPr>
      </p:pic>
      <p:pic>
        <p:nvPicPr>
          <p:cNvPr id="10" name="Picture 2">
            <a:extLst>
              <a:ext uri="{FF2B5EF4-FFF2-40B4-BE49-F238E27FC236}">
                <a16:creationId xmlns:a16="http://schemas.microsoft.com/office/drawing/2014/main" id="{0A3B58B1-C0E0-415C-8B83-B0654B8B8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460" y="-115867"/>
            <a:ext cx="8402164" cy="292417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9B84-505D-4536-9E0E-E2BEB9651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074" y="1817667"/>
            <a:ext cx="7302926" cy="3872392"/>
          </a:xfrm>
          <a:prstGeom prst="rect">
            <a:avLst/>
          </a:prstGeom>
        </p:spPr>
      </p:pic>
      <p:pic>
        <p:nvPicPr>
          <p:cNvPr id="4" name="Picture 2">
            <a:extLst>
              <a:ext uri="{FF2B5EF4-FFF2-40B4-BE49-F238E27FC236}">
                <a16:creationId xmlns:a16="http://schemas.microsoft.com/office/drawing/2014/main" id="{4B2BD036-1F7B-4223-90EF-28D862ED071B}"/>
              </a:ext>
            </a:extLst>
          </p:cNvPr>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8088741B-73E2-498E-92B7-80F009E302DC}"/>
              </a:ext>
            </a:extLst>
          </p:cNvPr>
          <p:cNvSpPr>
            <a:spLocks noGrp="1"/>
          </p:cNvSpPr>
          <p:nvPr>
            <p:ph type="title"/>
          </p:nvPr>
        </p:nvSpPr>
        <p:spPr>
          <a:xfrm>
            <a:off x="1447800" y="279400"/>
            <a:ext cx="8229600" cy="1143000"/>
          </a:xfrm>
        </p:spPr>
        <p:txBody>
          <a:bodyPr>
            <a:noAutofit/>
          </a:bodyPr>
          <a:lstStyle/>
          <a:p>
            <a:pPr>
              <a:spcBef>
                <a:spcPts val="0"/>
              </a:spcBef>
              <a:defRPr/>
            </a:pPr>
            <a:r>
              <a:rPr lang="en-CA" b="1"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Food for Families </a:t>
            </a:r>
            <a:br>
              <a:rPr lang="en-CA" b="1"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br>
            <a:r>
              <a:rPr lang="en-CA" b="1"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Comparison 2017-2020</a:t>
            </a:r>
          </a:p>
        </p:txBody>
      </p:sp>
      <p:sp>
        <p:nvSpPr>
          <p:cNvPr id="5" name="Rectangle 4">
            <a:extLst>
              <a:ext uri="{FF2B5EF4-FFF2-40B4-BE49-F238E27FC236}">
                <a16:creationId xmlns:a16="http://schemas.microsoft.com/office/drawing/2014/main" id="{77CCE34E-39E8-4E7A-A12A-8613331F246D}"/>
              </a:ext>
            </a:extLst>
          </p:cNvPr>
          <p:cNvSpPr/>
          <p:nvPr/>
        </p:nvSpPr>
        <p:spPr>
          <a:xfrm>
            <a:off x="2057400" y="5573913"/>
            <a:ext cx="4403834" cy="461665"/>
          </a:xfrm>
          <a:prstGeom prst="rect">
            <a:avLst/>
          </a:prstGeom>
        </p:spPr>
        <p:txBody>
          <a:bodyPr wrap="none">
            <a:spAutoFit/>
          </a:bodyPr>
          <a:lstStyle/>
          <a:p>
            <a:r>
              <a:rPr lang="en-CA" b="1" dirty="0">
                <a:ln w="10541" cmpd="sng">
                  <a:solidFill>
                    <a:srgbClr val="7D7D7D">
                      <a:tint val="100000"/>
                      <a:shade val="100000"/>
                      <a:satMod val="110000"/>
                    </a:srgbClr>
                  </a:solidFill>
                  <a:prstDash val="solid"/>
                </a:ln>
                <a:solidFill>
                  <a:schemeClr val="tx2"/>
                </a:solidFill>
              </a:rPr>
              <a:t>Prepared by :  Michael Simpson</a:t>
            </a:r>
            <a:endParaRPr lang="en-CA" dirty="0"/>
          </a:p>
        </p:txBody>
      </p:sp>
      <p:pic>
        <p:nvPicPr>
          <p:cNvPr id="7" name="Picture 6">
            <a:extLst>
              <a:ext uri="{FF2B5EF4-FFF2-40B4-BE49-F238E27FC236}">
                <a16:creationId xmlns:a16="http://schemas.microsoft.com/office/drawing/2014/main" id="{8DDDFAAC-4647-4E8A-A2C1-57A6140D492C}"/>
              </a:ext>
            </a:extLst>
          </p:cNvPr>
          <p:cNvPicPr>
            <a:picLocks noChangeAspect="1"/>
          </p:cNvPicPr>
          <p:nvPr/>
        </p:nvPicPr>
        <p:blipFill>
          <a:blip r:embed="rId4"/>
          <a:stretch>
            <a:fillRect/>
          </a:stretch>
        </p:blipFill>
        <p:spPr>
          <a:xfrm>
            <a:off x="6172200" y="6019800"/>
            <a:ext cx="2910092" cy="685388"/>
          </a:xfrm>
          <a:prstGeom prst="rect">
            <a:avLst/>
          </a:prstGeom>
        </p:spPr>
      </p:pic>
      <p:sp>
        <p:nvSpPr>
          <p:cNvPr id="16" name="Rectangle 15">
            <a:extLst>
              <a:ext uri="{FF2B5EF4-FFF2-40B4-BE49-F238E27FC236}">
                <a16:creationId xmlns:a16="http://schemas.microsoft.com/office/drawing/2014/main" id="{3B215AEA-CBA6-4021-8E9C-94ECB2744A7D}"/>
              </a:ext>
            </a:extLst>
          </p:cNvPr>
          <p:cNvSpPr/>
          <p:nvPr/>
        </p:nvSpPr>
        <p:spPr>
          <a:xfrm>
            <a:off x="110567" y="770714"/>
            <a:ext cx="623889" cy="5216813"/>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D</a:t>
            </a:r>
          </a:p>
          <a:p>
            <a:pPr algn="just"/>
            <a:endParaRPr lang="en-CA" sz="2500" b="1" dirty="0">
              <a:ln w="10541" cmpd="sng">
                <a:solidFill>
                  <a:srgbClr val="7D7D7D">
                    <a:tint val="100000"/>
                    <a:shade val="100000"/>
                    <a:satMod val="110000"/>
                  </a:srgbClr>
                </a:solidFill>
                <a:prstDash val="solid"/>
              </a:ln>
              <a:solidFill>
                <a:srgbClr val="C00000"/>
              </a:solidFill>
            </a:endParaRPr>
          </a:p>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
        <p:nvSpPr>
          <p:cNvPr id="17" name="Rectangle 16">
            <a:extLst>
              <a:ext uri="{FF2B5EF4-FFF2-40B4-BE49-F238E27FC236}">
                <a16:creationId xmlns:a16="http://schemas.microsoft.com/office/drawing/2014/main" id="{11355087-7DD3-4609-9B09-73BBDD93A01B}"/>
              </a:ext>
            </a:extLst>
          </p:cNvPr>
          <p:cNvSpPr/>
          <p:nvPr/>
        </p:nvSpPr>
        <p:spPr>
          <a:xfrm>
            <a:off x="755075" y="5930667"/>
            <a:ext cx="384848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A M I L I E S</a:t>
            </a:r>
            <a:endParaRPr lang="fr-CA" sz="4400" dirty="0">
              <a:solidFill>
                <a:srgbClr val="C00000"/>
              </a:solidFill>
            </a:endParaRPr>
          </a:p>
        </p:txBody>
      </p:sp>
      <p:pic>
        <p:nvPicPr>
          <p:cNvPr id="18" name="Picture 2">
            <a:extLst>
              <a:ext uri="{FF2B5EF4-FFF2-40B4-BE49-F238E27FC236}">
                <a16:creationId xmlns:a16="http://schemas.microsoft.com/office/drawing/2014/main" id="{5B6BD621-FC9A-4785-841C-99B42B9E7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460" y="-115867"/>
            <a:ext cx="8402164" cy="292417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6545" y="339551"/>
            <a:ext cx="7239000" cy="5909310"/>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860425"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Why not conduct food drive with your parishioners on Good Friday.  </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Get Parishioners to bring canned food to the Good Friday celebration and this will help increase participation at the same time.</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After the mass ask for volunteers to assist in bringing the food to local food bank.</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The next mass place an note in the bulletin thanking all of the parishioners for their contribution and provide a summary of the amount raised with the event.</a:t>
            </a:r>
          </a:p>
          <a:p>
            <a:pPr lvl="1" indent="-457200" eaLnBrk="0" hangingPunct="0">
              <a:lnSpc>
                <a:spcPct val="90000"/>
              </a:lnSpc>
              <a:spcBef>
                <a:spcPct val="20000"/>
              </a:spcBef>
              <a:buFont typeface="Arial" panose="020B0604020202020204" pitchFamily="34" charset="0"/>
              <a:buChar char="•"/>
              <a:tabLst>
                <a:tab pos="1543050" algn="l"/>
              </a:tabLst>
            </a:pPr>
            <a:r>
              <a:rPr lang="en-CA" b="1" dirty="0">
                <a:effectLst>
                  <a:outerShdw blurRad="38100" dist="38100" dir="2700000" algn="tl">
                    <a:srgbClr val="000000">
                      <a:alpha val="43137"/>
                    </a:srgbClr>
                  </a:outerShdw>
                </a:effectLst>
                <a:latin typeface="+mn-lt"/>
              </a:rPr>
              <a:t>We have lots of time so start working with your Pastor and promote the event in order to encourage participation.</a:t>
            </a:r>
          </a:p>
          <a:p>
            <a:pPr lvl="1" indent="-457200" eaLnBrk="0" hangingPunct="0">
              <a:lnSpc>
                <a:spcPct val="90000"/>
              </a:lnSpc>
              <a:spcBef>
                <a:spcPct val="20000"/>
              </a:spcBef>
              <a:buFont typeface="Arial" panose="020B0604020202020204" pitchFamily="34" charset="0"/>
              <a:buChar char="•"/>
              <a:tabLst>
                <a:tab pos="1543050" algn="l"/>
              </a:tabLst>
            </a:pPr>
            <a:endParaRPr lang="en-US" b="1" dirty="0">
              <a:effectLst>
                <a:outerShdw blurRad="38100" dist="38100" dir="2700000" algn="tl">
                  <a:srgbClr val="000000">
                    <a:alpha val="43137"/>
                  </a:srgbClr>
                </a:outerShdw>
              </a:effectLst>
              <a:latin typeface="+mn-lt"/>
            </a:endParaRPr>
          </a:p>
        </p:txBody>
      </p:sp>
      <p:sp>
        <p:nvSpPr>
          <p:cNvPr id="7" name="Rectangle 6"/>
          <p:cNvSpPr/>
          <p:nvPr/>
        </p:nvSpPr>
        <p:spPr>
          <a:xfrm>
            <a:off x="760918" y="5935747"/>
            <a:ext cx="384848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A M I L I E S</a:t>
            </a:r>
            <a:endParaRPr lang="fr-CA" sz="4400" dirty="0">
              <a:solidFill>
                <a:srgbClr val="C00000"/>
              </a:solidFill>
            </a:endParaRPr>
          </a:p>
        </p:txBody>
      </p:sp>
      <p:sp>
        <p:nvSpPr>
          <p:cNvPr id="15" name="Rectangle 14"/>
          <p:cNvSpPr/>
          <p:nvPr/>
        </p:nvSpPr>
        <p:spPr>
          <a:xfrm>
            <a:off x="139213" y="685800"/>
            <a:ext cx="623889" cy="5216813"/>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D</a:t>
            </a:r>
          </a:p>
          <a:p>
            <a:pPr algn="just"/>
            <a:endParaRPr lang="en-CA" sz="2500" b="1" dirty="0">
              <a:ln w="10541" cmpd="sng">
                <a:solidFill>
                  <a:srgbClr val="7D7D7D">
                    <a:tint val="100000"/>
                    <a:shade val="100000"/>
                    <a:satMod val="110000"/>
                  </a:srgbClr>
                </a:solidFill>
                <a:prstDash val="solid"/>
              </a:ln>
              <a:solidFill>
                <a:srgbClr val="C00000"/>
              </a:solidFill>
            </a:endParaRPr>
          </a:p>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pic>
        <p:nvPicPr>
          <p:cNvPr id="6" name="Picture 5">
            <a:extLst>
              <a:ext uri="{FF2B5EF4-FFF2-40B4-BE49-F238E27FC236}">
                <a16:creationId xmlns:a16="http://schemas.microsoft.com/office/drawing/2014/main" id="{0E70C62F-CE4B-4E93-AF0C-F8AF72E612BF}"/>
              </a:ext>
            </a:extLst>
          </p:cNvPr>
          <p:cNvPicPr>
            <a:picLocks noChangeAspect="1"/>
          </p:cNvPicPr>
          <p:nvPr/>
        </p:nvPicPr>
        <p:blipFill>
          <a:blip r:embed="rId4"/>
          <a:stretch>
            <a:fillRect/>
          </a:stretch>
        </p:blipFill>
        <p:spPr>
          <a:xfrm>
            <a:off x="6233908" y="6019800"/>
            <a:ext cx="2910092" cy="685388"/>
          </a:xfrm>
          <a:prstGeom prst="rect">
            <a:avLst/>
          </a:prstGeom>
        </p:spPr>
      </p:pic>
      <p:pic>
        <p:nvPicPr>
          <p:cNvPr id="9" name="Picture 2">
            <a:extLst>
              <a:ext uri="{FF2B5EF4-FFF2-40B4-BE49-F238E27FC236}">
                <a16:creationId xmlns:a16="http://schemas.microsoft.com/office/drawing/2014/main" id="{0B164C55-0CEC-4C42-9EC7-B99B9A441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460" y="-115867"/>
            <a:ext cx="8402164" cy="292417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89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1424" y="762000"/>
            <a:ext cx="7965376" cy="5644622"/>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Local councils </a:t>
            </a:r>
            <a:r>
              <a:rPr lang="en-CA" b="1">
                <a:effectLst>
                  <a:outerShdw blurRad="38100" dist="38100" dir="2700000" algn="tl">
                    <a:srgbClr val="000000">
                      <a:alpha val="43137"/>
                    </a:srgbClr>
                  </a:outerShdw>
                </a:effectLst>
                <a:latin typeface="+mn-lt"/>
              </a:rPr>
              <a:t>should establish </a:t>
            </a:r>
            <a:r>
              <a:rPr lang="en-CA" b="1" dirty="0">
                <a:effectLst>
                  <a:outerShdw blurRad="38100" dist="38100" dir="2700000" algn="tl">
                    <a:srgbClr val="000000">
                      <a:alpha val="43137"/>
                    </a:srgbClr>
                  </a:outerShdw>
                </a:effectLst>
                <a:latin typeface="+mn-lt"/>
              </a:rPr>
              <a:t>a committee to recognize a deserving Family of the Month and Family of the Year with potential for recognition on the international level.</a:t>
            </a:r>
          </a:p>
          <a:p>
            <a:pPr marL="973137" lvl="1" eaLnBrk="0" hangingPunct="0">
              <a:lnSpc>
                <a:spcPct val="90000"/>
              </a:lnSpc>
              <a:spcBef>
                <a:spcPct val="20000"/>
              </a:spcBef>
            </a:pPr>
            <a:endParaRPr lang="en-CA" sz="1200" b="1" dirty="0">
              <a:effectLst>
                <a:outerShdw blurRad="38100" dist="38100" dir="2700000" algn="tl">
                  <a:srgbClr val="000000">
                    <a:alpha val="43137"/>
                  </a:srgbClr>
                </a:outerShdw>
              </a:effectLst>
              <a:latin typeface="+mn-lt"/>
            </a:endParaRPr>
          </a:p>
          <a:p>
            <a:pPr marL="403225"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Each month, the council Family of the Month committee selects one parish family that models Christian family values and visibly lives them every day. </a:t>
            </a:r>
          </a:p>
          <a:p>
            <a:pPr marL="58737" lvl="1" eaLnBrk="0" hangingPunct="0">
              <a:lnSpc>
                <a:spcPct val="90000"/>
              </a:lnSpc>
              <a:spcBef>
                <a:spcPct val="20000"/>
              </a:spcBef>
            </a:pPr>
            <a:endParaRPr lang="en-CA" sz="1200" b="1" dirty="0">
              <a:effectLst>
                <a:outerShdw blurRad="38100" dist="38100" dir="2700000" algn="tl">
                  <a:srgbClr val="000000">
                    <a:alpha val="43137"/>
                  </a:srgbClr>
                </a:outerShdw>
              </a:effectLst>
              <a:latin typeface="+mn-lt"/>
            </a:endParaRPr>
          </a:p>
          <a:p>
            <a:pPr marL="403225" lvl="1" indent="-344488" eaLnBrk="0" hangingPunct="0">
              <a:lnSpc>
                <a:spcPct val="90000"/>
              </a:lnSpc>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Once a year, each participating council also selects one of the previous twelve Family of the Month winners to represent the council/parish as the potential international Family of the Year.</a:t>
            </a:r>
          </a:p>
          <a:p>
            <a:pPr marL="1887537" lvl="5" eaLnBrk="0" hangingPunct="0">
              <a:lnSpc>
                <a:spcPct val="90000"/>
              </a:lnSpc>
              <a:spcBef>
                <a:spcPct val="20000"/>
              </a:spcBef>
            </a:pPr>
            <a:r>
              <a:rPr lang="en-CA" sz="2800" b="1" dirty="0">
                <a:ln w="10541" cmpd="sng">
                  <a:solidFill>
                    <a:srgbClr val="7D7D7D">
                      <a:tint val="100000"/>
                      <a:shade val="100000"/>
                      <a:satMod val="110000"/>
                    </a:srgbClr>
                  </a:solidFill>
                  <a:prstDash val="solid"/>
                </a:ln>
                <a:solidFill>
                  <a:schemeClr val="tx2"/>
                </a:solidFill>
              </a:rPr>
              <a:t>		 Chairman:  Ron Hutt</a:t>
            </a:r>
            <a:endParaRPr lang="en-US" sz="2800" b="1" dirty="0">
              <a:ln w="10541" cmpd="sng">
                <a:solidFill>
                  <a:srgbClr val="7D7D7D">
                    <a:tint val="100000"/>
                    <a:shade val="100000"/>
                    <a:satMod val="110000"/>
                  </a:srgbClr>
                </a:solidFill>
                <a:prstDash val="solid"/>
              </a:ln>
              <a:solidFill>
                <a:schemeClr val="tx2"/>
              </a:solidFill>
            </a:endParaRPr>
          </a:p>
          <a:p>
            <a:pPr marL="403225" lvl="1" indent="-344488" eaLnBrk="0" hangingPunct="0">
              <a:lnSpc>
                <a:spcPct val="90000"/>
              </a:lnSpc>
              <a:spcBef>
                <a:spcPct val="20000"/>
              </a:spcBef>
              <a:buFont typeface="Arial" panose="020B0604020202020204" pitchFamily="34" charset="0"/>
              <a:buChar char="•"/>
            </a:pPr>
            <a:endParaRPr lang="en-CA" b="1" dirty="0">
              <a:effectLst>
                <a:outerShdw blurRad="38100" dist="38100" dir="2700000" algn="tl">
                  <a:srgbClr val="000000">
                    <a:alpha val="43137"/>
                  </a:srgbClr>
                </a:outerShdw>
              </a:effectLst>
              <a:latin typeface="+mn-lt"/>
            </a:endParaRPr>
          </a:p>
        </p:txBody>
      </p:sp>
      <p:sp>
        <p:nvSpPr>
          <p:cNvPr id="7" name="Rectangle 6"/>
          <p:cNvSpPr/>
          <p:nvPr/>
        </p:nvSpPr>
        <p:spPr>
          <a:xfrm>
            <a:off x="598128" y="5838755"/>
            <a:ext cx="516186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Of  the Month / Year</a:t>
            </a:r>
            <a:endParaRPr lang="fr-CA" sz="44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8" y="-1071271"/>
            <a:ext cx="9934575" cy="260032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7610" y="609891"/>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B91706E2-0F79-4817-9205-55635ADE52F2}"/>
              </a:ext>
            </a:extLst>
          </p:cNvPr>
          <p:cNvPicPr>
            <a:picLocks noChangeAspect="1"/>
          </p:cNvPicPr>
          <p:nvPr/>
        </p:nvPicPr>
        <p:blipFill>
          <a:blip r:embed="rId4"/>
          <a:stretch>
            <a:fillRect/>
          </a:stretch>
        </p:blipFill>
        <p:spPr>
          <a:xfrm>
            <a:off x="6233908" y="6019800"/>
            <a:ext cx="2910092" cy="685388"/>
          </a:xfrm>
          <a:prstGeom prst="rect">
            <a:avLst/>
          </a:prstGeom>
        </p:spPr>
      </p:pic>
    </p:spTree>
    <p:extLst>
      <p:ext uri="{BB962C8B-B14F-4D97-AF65-F5344CB8AC3E}">
        <p14:creationId xmlns:p14="http://schemas.microsoft.com/office/powerpoint/2010/main" val="143295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2089" y="1220783"/>
            <a:ext cx="8270176" cy="4764381"/>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Order the Family of the Month Kit through Supplies Online.</a:t>
            </a:r>
          </a:p>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Each month, hold a committee meeting. To be selected as Family of the Month, they should meet the following criteria:</a:t>
            </a:r>
          </a:p>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Is the family tight-knit? Does the family spend quality time together? Does the family attend weekly Mass together? Does the family pray together outside of Mass? Has the family made significant contributions to the parish and church community? Does the family serve as a model of Catholic family values?</a:t>
            </a:r>
          </a:p>
          <a:p>
            <a:pPr marL="403225" lvl="1" indent="-344488" eaLnBrk="0" hangingPunct="0">
              <a:lnSpc>
                <a:spcPct val="90000"/>
              </a:lnSpc>
              <a:spcBef>
                <a:spcPct val="20000"/>
              </a:spcBef>
              <a:buFont typeface="Arial" panose="020B0604020202020204" pitchFamily="34" charset="0"/>
              <a:buChar char="•"/>
            </a:pPr>
            <a:endParaRPr lang="en-CA" b="1" dirty="0">
              <a:effectLst>
                <a:outerShdw blurRad="38100" dist="38100" dir="2700000" algn="tl">
                  <a:srgbClr val="000000">
                    <a:alpha val="43137"/>
                  </a:srgbClr>
                </a:outerShdw>
              </a:effectLst>
              <a:latin typeface="+mn-lt"/>
            </a:endParaRPr>
          </a:p>
        </p:txBody>
      </p:sp>
      <p:sp>
        <p:nvSpPr>
          <p:cNvPr id="7" name="Rectangle 6"/>
          <p:cNvSpPr/>
          <p:nvPr/>
        </p:nvSpPr>
        <p:spPr>
          <a:xfrm>
            <a:off x="598128" y="5838755"/>
            <a:ext cx="516186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Of  the Month / Year</a:t>
            </a:r>
            <a:endParaRPr lang="fr-CA" sz="44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011"/>
            <a:ext cx="9934575" cy="260032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4774" y="797510"/>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B91706E2-0F79-4817-9205-55635ADE52F2}"/>
              </a:ext>
            </a:extLst>
          </p:cNvPr>
          <p:cNvPicPr>
            <a:picLocks noChangeAspect="1"/>
          </p:cNvPicPr>
          <p:nvPr/>
        </p:nvPicPr>
        <p:blipFill>
          <a:blip r:embed="rId4"/>
          <a:stretch>
            <a:fillRect/>
          </a:stretch>
        </p:blipFill>
        <p:spPr>
          <a:xfrm>
            <a:off x="6233908" y="6019800"/>
            <a:ext cx="2910092" cy="685388"/>
          </a:xfrm>
          <a:prstGeom prst="rect">
            <a:avLst/>
          </a:prstGeom>
        </p:spPr>
      </p:pic>
    </p:spTree>
    <p:extLst>
      <p:ext uri="{BB962C8B-B14F-4D97-AF65-F5344CB8AC3E}">
        <p14:creationId xmlns:p14="http://schemas.microsoft.com/office/powerpoint/2010/main" val="246554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9230" y="566731"/>
            <a:ext cx="8048503" cy="6641818"/>
          </a:xfrm>
          <a:prstGeom prst="rect">
            <a:avLst/>
          </a:prstGeom>
          <a:noFill/>
        </p:spPr>
        <p:txBody>
          <a:bodyPr wrap="square" rtlCol="0">
            <a:spAutoFit/>
          </a:bodyPr>
          <a:lstStyle/>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Once the Family of the Month has been selected, formally present the Family of the Month Certificate (#1843) to them. </a:t>
            </a:r>
          </a:p>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Make sure that they are duly recognized! This could be after a Mass, at a Knights of Columbus event, or at another parish event. Enlist a fellow Knight or community member to photograph the event. </a:t>
            </a:r>
          </a:p>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At the end of the fraternal year, prior to your state convention, select one of the previous twelve monthly winning families to represent your council and parish as Family of the Year.</a:t>
            </a:r>
          </a:p>
          <a:p>
            <a:pPr marL="1316037" lvl="1" indent="-342900" eaLnBrk="0" hangingPunct="0">
              <a:lnSpc>
                <a:spcPct val="90000"/>
              </a:lnSpc>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rPr>
              <a:t>Complete and submit all associated reporting forms to the Supreme Council Department of Fraternal Mission.</a:t>
            </a:r>
          </a:p>
          <a:p>
            <a:pPr marL="1316037" lvl="1" indent="-342900" eaLnBrk="0" hangingPunct="0">
              <a:lnSpc>
                <a:spcPct val="90000"/>
              </a:lnSpc>
              <a:spcBef>
                <a:spcPct val="20000"/>
              </a:spcBef>
              <a:buFont typeface="Arial" panose="020B0604020202020204" pitchFamily="34" charset="0"/>
              <a:buChar char="•"/>
            </a:pPr>
            <a:endParaRPr lang="en-US" b="1" dirty="0">
              <a:effectLst>
                <a:outerShdw blurRad="38100" dist="38100" dir="2700000" algn="tl">
                  <a:srgbClr val="000000">
                    <a:alpha val="43137"/>
                  </a:srgbClr>
                </a:outerShdw>
              </a:effectLst>
            </a:endParaRPr>
          </a:p>
          <a:p>
            <a:pPr marL="1317625" lvl="1" indent="-344488" eaLnBrk="0" hangingPunct="0">
              <a:lnSpc>
                <a:spcPct val="90000"/>
              </a:lnSpc>
              <a:spcBef>
                <a:spcPct val="20000"/>
              </a:spcBef>
              <a:buFont typeface="Arial" panose="020B0604020202020204" pitchFamily="34" charset="0"/>
              <a:buChar char="•"/>
            </a:pPr>
            <a:endParaRPr lang="en-US" b="1" dirty="0">
              <a:effectLst>
                <a:outerShdw blurRad="38100" dist="38100" dir="2700000" algn="tl">
                  <a:srgbClr val="000000">
                    <a:alpha val="43137"/>
                  </a:srgbClr>
                </a:outerShdw>
              </a:effectLst>
            </a:endParaRPr>
          </a:p>
          <a:p>
            <a:pPr marL="1887537" lvl="5" eaLnBrk="0" hangingPunct="0">
              <a:lnSpc>
                <a:spcPct val="90000"/>
              </a:lnSpc>
              <a:spcBef>
                <a:spcPct val="20000"/>
              </a:spcBef>
            </a:pPr>
            <a:r>
              <a:rPr lang="en-CA" sz="2800" b="1" dirty="0">
                <a:ln w="10541" cmpd="sng">
                  <a:solidFill>
                    <a:srgbClr val="7D7D7D">
                      <a:tint val="100000"/>
                      <a:shade val="100000"/>
                      <a:satMod val="110000"/>
                    </a:srgbClr>
                  </a:solidFill>
                  <a:prstDash val="solid"/>
                </a:ln>
                <a:solidFill>
                  <a:schemeClr val="tx2"/>
                </a:solidFill>
              </a:rPr>
              <a:t>			</a:t>
            </a:r>
            <a:endParaRPr lang="en-CA" b="1" dirty="0">
              <a:effectLst>
                <a:outerShdw blurRad="38100" dist="38100" dir="2700000" algn="tl">
                  <a:srgbClr val="000000">
                    <a:alpha val="43137"/>
                  </a:srgbClr>
                </a:outerShdw>
              </a:effectLst>
              <a:latin typeface="+mn-lt"/>
            </a:endParaRPr>
          </a:p>
        </p:txBody>
      </p:sp>
      <p:sp>
        <p:nvSpPr>
          <p:cNvPr id="7" name="Rectangle 6"/>
          <p:cNvSpPr/>
          <p:nvPr/>
        </p:nvSpPr>
        <p:spPr>
          <a:xfrm>
            <a:off x="598128" y="5838755"/>
            <a:ext cx="516186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Of  the Month / Year</a:t>
            </a:r>
            <a:endParaRPr lang="fr-CA" sz="44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28" y="-120944"/>
            <a:ext cx="9934575" cy="260032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9095" y="751279"/>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pic>
        <p:nvPicPr>
          <p:cNvPr id="9" name="Picture 8">
            <a:extLst>
              <a:ext uri="{FF2B5EF4-FFF2-40B4-BE49-F238E27FC236}">
                <a16:creationId xmlns:a16="http://schemas.microsoft.com/office/drawing/2014/main" id="{B91706E2-0F79-4817-9205-55635ADE52F2}"/>
              </a:ext>
            </a:extLst>
          </p:cNvPr>
          <p:cNvPicPr>
            <a:picLocks noChangeAspect="1"/>
          </p:cNvPicPr>
          <p:nvPr/>
        </p:nvPicPr>
        <p:blipFill>
          <a:blip r:embed="rId4"/>
          <a:stretch>
            <a:fillRect/>
          </a:stretch>
        </p:blipFill>
        <p:spPr>
          <a:xfrm>
            <a:off x="6233908" y="6019800"/>
            <a:ext cx="2910092" cy="685388"/>
          </a:xfrm>
          <a:prstGeom prst="rect">
            <a:avLst/>
          </a:prstGeom>
        </p:spPr>
      </p:pic>
    </p:spTree>
    <p:extLst>
      <p:ext uri="{BB962C8B-B14F-4D97-AF65-F5344CB8AC3E}">
        <p14:creationId xmlns:p14="http://schemas.microsoft.com/office/powerpoint/2010/main" val="226234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42850"/>
            <a:ext cx="3914517" cy="3646977"/>
          </a:xfrm>
          <a:prstGeom prst="rect">
            <a:avLst/>
          </a:prstGeom>
          <a:noFill/>
          <a:ln>
            <a:noFill/>
          </a:ln>
          <a:effectLst>
            <a:glow rad="1905000">
              <a:schemeClr val="tx2">
                <a:lumMod val="50000"/>
                <a:lumOff val="50000"/>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67424" y="655199"/>
            <a:ext cx="7543741" cy="1143000"/>
          </a:xfrm>
        </p:spPr>
        <p:txBody>
          <a:bodyPr>
            <a:noAutofit/>
          </a:bodyPr>
          <a:lstStyle/>
          <a:p>
            <a:pPr>
              <a:spcBef>
                <a:spcPts val="0"/>
              </a:spcBef>
              <a:defRPr/>
            </a:pPr>
            <a: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Keep Christ in </a:t>
            </a:r>
            <a:b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br>
            <a:r>
              <a:rPr lang="en-US" sz="5400" u="sng"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Harlow Solid Italic" pitchFamily="82" charset="0"/>
                <a:ea typeface="+mn-ea"/>
                <a:cs typeface="+mn-cs"/>
              </a:rPr>
              <a:t>Christmas</a:t>
            </a:r>
          </a:p>
        </p:txBody>
      </p:sp>
      <p:pic>
        <p:nvPicPr>
          <p:cNvPr id="5"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9200" y="2224684"/>
            <a:ext cx="7696200" cy="4154984"/>
          </a:xfrm>
          <a:prstGeom prst="rect">
            <a:avLst/>
          </a:prstGeom>
        </p:spPr>
        <p:txBody>
          <a:bodyPr wrap="square">
            <a:spAutoFit/>
          </a:bodyPr>
          <a:lstStyle/>
          <a:p>
            <a:pPr marL="457200" indent="-457200" eaLnBrk="0" hangingPunct="0">
              <a:spcBef>
                <a:spcPct val="20000"/>
              </a:spcBef>
              <a:buFont typeface="Arial" panose="020B0604020202020204" pitchFamily="34" charset="0"/>
              <a:buChar char="•"/>
            </a:pPr>
            <a:r>
              <a:rPr lang="en-CA" b="1" dirty="0">
                <a:effectLst>
                  <a:outerShdw blurRad="38100" dist="38100" dir="2700000" algn="tl">
                    <a:srgbClr val="000000">
                      <a:alpha val="43137"/>
                    </a:srgbClr>
                  </a:outerShdw>
                </a:effectLst>
                <a:latin typeface="+mn-lt"/>
              </a:rPr>
              <a:t>The new Keep Christ in Christmas (KCIC) program encourages councils to compel their neighbors to shift from a preoccupation with materialism to the light of Christ and the spirit of giving. </a:t>
            </a:r>
          </a:p>
          <a:p>
            <a:pPr marL="4572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KCIC activities include whatever efforts best suit the parish and community of a particular council and do not need to originate from the Supreme Council.</a:t>
            </a:r>
          </a:p>
          <a:p>
            <a:pPr marL="457200" indent="-457200" eaLnBrk="0" hangingPunct="0">
              <a:spcBef>
                <a:spcPct val="20000"/>
              </a:spcBef>
              <a:buFont typeface="Arial" panose="020B0604020202020204" pitchFamily="34" charset="0"/>
              <a:buChar char="•"/>
            </a:pPr>
            <a:r>
              <a:rPr lang="en-US" b="1" dirty="0">
                <a:effectLst>
                  <a:outerShdw blurRad="38100" dist="38100" dir="2700000" algn="tl">
                    <a:srgbClr val="000000">
                      <a:alpha val="43137"/>
                    </a:srgbClr>
                  </a:outerShdw>
                </a:effectLst>
                <a:latin typeface="+mn-lt"/>
              </a:rPr>
              <a:t>Order KCIC Program resources through Supplies Online.</a:t>
            </a:r>
            <a:endParaRPr lang="en-CA" b="1" dirty="0">
              <a:effectLst>
                <a:outerShdw blurRad="38100" dist="38100" dir="2700000" algn="tl">
                  <a:srgbClr val="000000">
                    <a:alpha val="43137"/>
                  </a:srgbClr>
                </a:outerShdw>
              </a:effectLst>
              <a:latin typeface="+mn-lt"/>
            </a:endParaRPr>
          </a:p>
          <a:p>
            <a:pPr lvl="2" eaLnBrk="0" hangingPunct="0">
              <a:spcBef>
                <a:spcPct val="20000"/>
              </a:spcBef>
            </a:pPr>
            <a:r>
              <a:rPr lang="en-CA" b="1" dirty="0">
                <a:ln w="10541" cmpd="sng">
                  <a:solidFill>
                    <a:srgbClr val="7D7D7D">
                      <a:tint val="100000"/>
                      <a:shade val="100000"/>
                      <a:satMod val="110000"/>
                    </a:srgbClr>
                  </a:solidFill>
                  <a:prstDash val="solid"/>
                </a:ln>
                <a:solidFill>
                  <a:schemeClr val="tx2"/>
                </a:solidFill>
              </a:rPr>
              <a:t>	</a:t>
            </a:r>
            <a:r>
              <a:rPr lang="en-CA" sz="1200" b="1" dirty="0">
                <a:ln w="10541" cmpd="sng">
                  <a:solidFill>
                    <a:srgbClr val="7D7D7D">
                      <a:tint val="100000"/>
                      <a:shade val="100000"/>
                      <a:satMod val="110000"/>
                    </a:srgbClr>
                  </a:solidFill>
                  <a:prstDash val="solid"/>
                </a:ln>
                <a:solidFill>
                  <a:schemeClr val="tx2"/>
                </a:solidFill>
              </a:rPr>
              <a:t>	    </a:t>
            </a:r>
            <a:r>
              <a:rPr lang="en-CA" sz="2800" b="1" dirty="0">
                <a:ln w="10541" cmpd="sng">
                  <a:solidFill>
                    <a:srgbClr val="7D7D7D">
                      <a:tint val="100000"/>
                      <a:shade val="100000"/>
                      <a:satMod val="110000"/>
                    </a:srgbClr>
                  </a:solidFill>
                  <a:prstDash val="solid"/>
                </a:ln>
                <a:solidFill>
                  <a:schemeClr val="tx2"/>
                </a:solidFill>
              </a:rPr>
              <a:t>Chairman:  </a:t>
            </a:r>
            <a:r>
              <a:rPr lang="en-CA" sz="2800" b="1" dirty="0" err="1">
                <a:ln w="10541" cmpd="sng">
                  <a:solidFill>
                    <a:srgbClr val="7D7D7D">
                      <a:tint val="100000"/>
                      <a:shade val="100000"/>
                      <a:satMod val="110000"/>
                    </a:srgbClr>
                  </a:solidFill>
                  <a:prstDash val="solid"/>
                </a:ln>
                <a:solidFill>
                  <a:schemeClr val="tx2"/>
                </a:solidFill>
              </a:rPr>
              <a:t>Andr</a:t>
            </a:r>
            <a:r>
              <a:rPr lang="fr-CA" sz="2800" b="1" dirty="0">
                <a:ln w="10541" cmpd="sng">
                  <a:solidFill>
                    <a:srgbClr val="7D7D7D">
                      <a:tint val="100000"/>
                      <a:shade val="100000"/>
                      <a:satMod val="110000"/>
                    </a:srgbClr>
                  </a:solidFill>
                  <a:prstDash val="solid"/>
                </a:ln>
                <a:solidFill>
                  <a:schemeClr val="tx2"/>
                </a:solidFill>
              </a:rPr>
              <a:t>é Cayouette</a:t>
            </a:r>
            <a:endParaRPr lang="en-US" sz="2800" b="1" dirty="0">
              <a:ln w="10541" cmpd="sng">
                <a:solidFill>
                  <a:srgbClr val="7D7D7D">
                    <a:tint val="100000"/>
                    <a:shade val="100000"/>
                    <a:satMod val="110000"/>
                  </a:srgbClr>
                </a:solidFill>
                <a:prstDash val="solid"/>
              </a:ln>
              <a:solidFill>
                <a:schemeClr val="tx2"/>
              </a:solidFill>
            </a:endParaRPr>
          </a:p>
          <a:p>
            <a:pPr marL="1371600" lvl="2" indent="-457200" eaLnBrk="0" hangingPunct="0">
              <a:spcBef>
                <a:spcPct val="20000"/>
              </a:spcBef>
              <a:buFont typeface="Arial" panose="020B0604020202020204" pitchFamily="34" charset="0"/>
              <a:buChar char="•"/>
            </a:pPr>
            <a:endParaRPr lang="en-US" b="1" dirty="0">
              <a:effectLst>
                <a:outerShdw blurRad="38100" dist="38100" dir="2700000" algn="tl">
                  <a:srgbClr val="000000">
                    <a:alpha val="43137"/>
                  </a:srgbClr>
                </a:outerShdw>
              </a:effectLst>
              <a:latin typeface="+mn-lt"/>
            </a:endParaRPr>
          </a:p>
        </p:txBody>
      </p:sp>
      <p:sp>
        <p:nvSpPr>
          <p:cNvPr id="7" name="Rectangle 6"/>
          <p:cNvSpPr/>
          <p:nvPr/>
        </p:nvSpPr>
        <p:spPr>
          <a:xfrm>
            <a:off x="0" y="82068"/>
            <a:ext cx="811441" cy="6586418"/>
          </a:xfrm>
          <a:prstGeom prst="rect">
            <a:avLst/>
          </a:prstGeom>
        </p:spPr>
        <p:txBody>
          <a:bodyPr wrap="none">
            <a:spAutoFit/>
          </a:bodyPr>
          <a:lstStyle/>
          <a:p>
            <a:pPr algn="ctr"/>
            <a:r>
              <a:rPr lang="en-CA" sz="4000" b="1" dirty="0">
                <a:ln w="10541" cmpd="sng">
                  <a:solidFill>
                    <a:srgbClr val="7D7D7D">
                      <a:tint val="100000"/>
                      <a:shade val="100000"/>
                      <a:satMod val="110000"/>
                    </a:srgbClr>
                  </a:solidFill>
                  <a:prstDash val="solid"/>
                </a:ln>
                <a:solidFill>
                  <a:srgbClr val="C00000"/>
                </a:solidFill>
              </a:rPr>
              <a:t>K</a:t>
            </a:r>
          </a:p>
          <a:p>
            <a:pPr algn="ctr"/>
            <a:r>
              <a:rPr lang="en-CA" sz="4000" b="1" dirty="0">
                <a:ln w="10541" cmpd="sng">
                  <a:solidFill>
                    <a:srgbClr val="7D7D7D">
                      <a:tint val="100000"/>
                      <a:shade val="100000"/>
                      <a:satMod val="110000"/>
                    </a:srgbClr>
                  </a:solidFill>
                  <a:prstDash val="solid"/>
                </a:ln>
                <a:solidFill>
                  <a:srgbClr val="C00000"/>
                </a:solidFill>
              </a:rPr>
              <a:t>E</a:t>
            </a:r>
          </a:p>
          <a:p>
            <a:pPr algn="ctr"/>
            <a:r>
              <a:rPr lang="en-CA" sz="4000" b="1" dirty="0">
                <a:ln w="10541" cmpd="sng">
                  <a:solidFill>
                    <a:srgbClr val="7D7D7D">
                      <a:tint val="100000"/>
                      <a:shade val="100000"/>
                      <a:satMod val="110000"/>
                    </a:srgbClr>
                  </a:solidFill>
                  <a:prstDash val="solid"/>
                </a:ln>
                <a:solidFill>
                  <a:srgbClr val="C00000"/>
                </a:solidFill>
              </a:rPr>
              <a:t>E</a:t>
            </a:r>
          </a:p>
          <a:p>
            <a:pPr algn="ctr"/>
            <a:r>
              <a:rPr lang="en-CA" sz="4000" b="1" dirty="0">
                <a:ln w="10541" cmpd="sng">
                  <a:solidFill>
                    <a:srgbClr val="7D7D7D">
                      <a:tint val="100000"/>
                      <a:shade val="100000"/>
                      <a:satMod val="110000"/>
                    </a:srgbClr>
                  </a:solidFill>
                  <a:prstDash val="solid"/>
                </a:ln>
                <a:solidFill>
                  <a:srgbClr val="C00000"/>
                </a:solidFill>
              </a:rPr>
              <a:t>P </a:t>
            </a:r>
          </a:p>
          <a:p>
            <a:pPr algn="ctr"/>
            <a:endParaRPr lang="en-CA" sz="2200" b="1" dirty="0">
              <a:ln w="10541" cmpd="sng">
                <a:solidFill>
                  <a:srgbClr val="7D7D7D">
                    <a:tint val="100000"/>
                    <a:shade val="100000"/>
                    <a:satMod val="110000"/>
                  </a:srgbClr>
                </a:solidFill>
                <a:prstDash val="solid"/>
              </a:ln>
              <a:solidFill>
                <a:srgbClr val="C00000"/>
              </a:solidFill>
            </a:endParaRPr>
          </a:p>
          <a:p>
            <a:pPr algn="ctr"/>
            <a:r>
              <a:rPr lang="en-CA" sz="4000" b="1" dirty="0">
                <a:ln w="10541" cmpd="sng">
                  <a:solidFill>
                    <a:srgbClr val="7D7D7D">
                      <a:tint val="100000"/>
                      <a:shade val="100000"/>
                      <a:satMod val="110000"/>
                    </a:srgbClr>
                  </a:solidFill>
                  <a:prstDash val="solid"/>
                </a:ln>
                <a:solidFill>
                  <a:srgbClr val="C00000"/>
                </a:solidFill>
              </a:rPr>
              <a:t> C </a:t>
            </a:r>
          </a:p>
          <a:p>
            <a:pPr algn="ctr"/>
            <a:r>
              <a:rPr lang="en-CA" sz="4000" b="1" dirty="0">
                <a:ln w="10541" cmpd="sng">
                  <a:solidFill>
                    <a:srgbClr val="7D7D7D">
                      <a:tint val="100000"/>
                      <a:shade val="100000"/>
                      <a:satMod val="110000"/>
                    </a:srgbClr>
                  </a:solidFill>
                  <a:prstDash val="solid"/>
                </a:ln>
                <a:solidFill>
                  <a:srgbClr val="C00000"/>
                </a:solidFill>
              </a:rPr>
              <a:t>H</a:t>
            </a:r>
          </a:p>
          <a:p>
            <a:pPr algn="ctr"/>
            <a:r>
              <a:rPr lang="en-CA" sz="4000" b="1" dirty="0">
                <a:ln w="10541" cmpd="sng">
                  <a:solidFill>
                    <a:srgbClr val="7D7D7D">
                      <a:tint val="100000"/>
                      <a:shade val="100000"/>
                      <a:satMod val="110000"/>
                    </a:srgbClr>
                  </a:solidFill>
                  <a:prstDash val="solid"/>
                </a:ln>
                <a:solidFill>
                  <a:srgbClr val="C00000"/>
                </a:solidFill>
              </a:rPr>
              <a:t>R</a:t>
            </a:r>
          </a:p>
          <a:p>
            <a:pPr algn="ctr"/>
            <a:r>
              <a:rPr lang="en-CA" sz="4000" b="1" dirty="0">
                <a:ln w="10541" cmpd="sng">
                  <a:solidFill>
                    <a:srgbClr val="7D7D7D">
                      <a:tint val="100000"/>
                      <a:shade val="100000"/>
                      <a:satMod val="110000"/>
                    </a:srgbClr>
                  </a:solidFill>
                  <a:prstDash val="solid"/>
                </a:ln>
                <a:solidFill>
                  <a:srgbClr val="C00000"/>
                </a:solidFill>
              </a:rPr>
              <a:t>I</a:t>
            </a:r>
          </a:p>
          <a:p>
            <a:pPr algn="ctr"/>
            <a:r>
              <a:rPr lang="en-CA" sz="4000" b="1" dirty="0">
                <a:ln w="10541" cmpd="sng">
                  <a:solidFill>
                    <a:srgbClr val="7D7D7D">
                      <a:tint val="100000"/>
                      <a:shade val="100000"/>
                      <a:satMod val="110000"/>
                    </a:srgbClr>
                  </a:solidFill>
                  <a:prstDash val="solid"/>
                </a:ln>
                <a:solidFill>
                  <a:srgbClr val="C00000"/>
                </a:solidFill>
              </a:rPr>
              <a:t>S</a:t>
            </a:r>
          </a:p>
          <a:p>
            <a:pPr algn="ctr"/>
            <a:r>
              <a:rPr lang="en-CA" sz="4000" b="1" dirty="0">
                <a:ln w="10541" cmpd="sng">
                  <a:solidFill>
                    <a:srgbClr val="7D7D7D">
                      <a:tint val="100000"/>
                      <a:shade val="100000"/>
                      <a:satMod val="110000"/>
                    </a:srgbClr>
                  </a:solidFill>
                  <a:prstDash val="solid"/>
                </a:ln>
                <a:solidFill>
                  <a:srgbClr val="C00000"/>
                </a:solidFill>
              </a:rPr>
              <a:t>T</a:t>
            </a:r>
            <a:endParaRPr lang="fr-CA" sz="4000" dirty="0">
              <a:solidFill>
                <a:srgbClr val="C00000"/>
              </a:solidFill>
            </a:endParaRPr>
          </a:p>
        </p:txBody>
      </p:sp>
      <p:sp>
        <p:nvSpPr>
          <p:cNvPr id="8" name="Rectangle 7"/>
          <p:cNvSpPr/>
          <p:nvPr/>
        </p:nvSpPr>
        <p:spPr>
          <a:xfrm>
            <a:off x="755075" y="5981942"/>
            <a:ext cx="5197448" cy="707886"/>
          </a:xfrm>
          <a:prstGeom prst="rect">
            <a:avLst/>
          </a:prstGeom>
        </p:spPr>
        <p:txBody>
          <a:bodyPr wrap="none">
            <a:spAutoFit/>
          </a:bodyPr>
          <a:lstStyle/>
          <a:p>
            <a:r>
              <a:rPr lang="en-CA" sz="4000" b="1" dirty="0">
                <a:ln w="10541" cmpd="sng">
                  <a:solidFill>
                    <a:srgbClr val="7D7D7D">
                      <a:tint val="100000"/>
                      <a:shade val="100000"/>
                      <a:satMod val="110000"/>
                    </a:srgbClr>
                  </a:solidFill>
                  <a:prstDash val="solid"/>
                </a:ln>
                <a:solidFill>
                  <a:srgbClr val="C00000"/>
                </a:solidFill>
              </a:rPr>
              <a:t>I N  C H R I S T M A S</a:t>
            </a:r>
            <a:endParaRPr lang="fr-CA" sz="4000" dirty="0">
              <a:solidFill>
                <a:srgbClr val="C00000"/>
              </a:solidFill>
            </a:endParaRPr>
          </a:p>
        </p:txBody>
      </p:sp>
      <p:pic>
        <p:nvPicPr>
          <p:cNvPr id="9" name="Picture 8">
            <a:extLst>
              <a:ext uri="{FF2B5EF4-FFF2-40B4-BE49-F238E27FC236}">
                <a16:creationId xmlns:a16="http://schemas.microsoft.com/office/drawing/2014/main" id="{DF00B86A-D6D9-4511-873E-F3789D3A4571}"/>
              </a:ext>
            </a:extLst>
          </p:cNvPr>
          <p:cNvPicPr>
            <a:picLocks noChangeAspect="1"/>
          </p:cNvPicPr>
          <p:nvPr/>
        </p:nvPicPr>
        <p:blipFill>
          <a:blip r:embed="rId4"/>
          <a:stretch>
            <a:fillRect/>
          </a:stretch>
        </p:blipFill>
        <p:spPr>
          <a:xfrm>
            <a:off x="6233908" y="6004440"/>
            <a:ext cx="2910092" cy="685388"/>
          </a:xfrm>
          <a:prstGeom prst="rect">
            <a:avLst/>
          </a:prstGeom>
        </p:spPr>
      </p:pic>
    </p:spTree>
    <p:extLst>
      <p:ext uri="{BB962C8B-B14F-4D97-AF65-F5344CB8AC3E}">
        <p14:creationId xmlns:p14="http://schemas.microsoft.com/office/powerpoint/2010/main" val="261546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18744</TotalTime>
  <Words>2515</Words>
  <Application>Microsoft Office PowerPoint</Application>
  <PresentationFormat>On-screen Show (4:3)</PresentationFormat>
  <Paragraphs>490</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Harlow Solid Italic</vt:lpstr>
      <vt:lpstr>Times</vt:lpstr>
      <vt:lpstr>Office Theme</vt:lpstr>
      <vt:lpstr>PowerPoint Presentation</vt:lpstr>
      <vt:lpstr>PowerPoint Presentation</vt:lpstr>
      <vt:lpstr> Featured Program </vt:lpstr>
      <vt:lpstr>Food for Families  Comparison 2017-2020</vt:lpstr>
      <vt:lpstr>PowerPoint Presentation</vt:lpstr>
      <vt:lpstr>PowerPoint Presentation</vt:lpstr>
      <vt:lpstr>PowerPoint Presentation</vt:lpstr>
      <vt:lpstr>PowerPoint Presentation</vt:lpstr>
      <vt:lpstr>Keep Christ in  Christmas</vt:lpstr>
      <vt:lpstr>Keep Christ in  Christmas</vt:lpstr>
      <vt:lpstr>PowerPoint Presentation</vt:lpstr>
      <vt:lpstr>PowerPoint Presentation</vt:lpstr>
      <vt:lpstr>PowerPoint Presentation</vt:lpstr>
      <vt:lpstr> A Rose for Our love 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Keep our Widows  in our Hearts  for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Braford</dc:creator>
  <cp:lastModifiedBy>Mario Duguay</cp:lastModifiedBy>
  <cp:revision>359</cp:revision>
  <cp:lastPrinted>2020-07-03T13:40:00Z</cp:lastPrinted>
  <dcterms:created xsi:type="dcterms:W3CDTF">2003-05-14T17:03:58Z</dcterms:created>
  <dcterms:modified xsi:type="dcterms:W3CDTF">2020-07-03T13:57:00Z</dcterms:modified>
</cp:coreProperties>
</file>