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5" r:id="rId3"/>
    <p:sldId id="258" r:id="rId4"/>
    <p:sldId id="290" r:id="rId5"/>
    <p:sldId id="291" r:id="rId6"/>
    <p:sldId id="288" r:id="rId7"/>
    <p:sldId id="292" r:id="rId8"/>
    <p:sldId id="289" r:id="rId9"/>
    <p:sldId id="293" r:id="rId10"/>
    <p:sldId id="282" r:id="rId11"/>
    <p:sldId id="264" r:id="rId12"/>
    <p:sldId id="260" r:id="rId13"/>
    <p:sldId id="294" r:id="rId14"/>
    <p:sldId id="295" r:id="rId15"/>
    <p:sldId id="296" r:id="rId16"/>
    <p:sldId id="297" r:id="rId17"/>
    <p:sldId id="298" r:id="rId18"/>
    <p:sldId id="300" r:id="rId19"/>
    <p:sldId id="301" r:id="rId20"/>
    <p:sldId id="29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773802-9281-4A28-AC48-1E5420CEF6B2}">
          <p14:sldIdLst>
            <p14:sldId id="256"/>
            <p14:sldId id="285"/>
            <p14:sldId id="258"/>
            <p14:sldId id="290"/>
            <p14:sldId id="291"/>
            <p14:sldId id="288"/>
            <p14:sldId id="292"/>
            <p14:sldId id="289"/>
            <p14:sldId id="293"/>
            <p14:sldId id="282"/>
            <p14:sldId id="264"/>
            <p14:sldId id="260"/>
            <p14:sldId id="294"/>
            <p14:sldId id="295"/>
            <p14:sldId id="296"/>
            <p14:sldId id="297"/>
            <p14:sldId id="298"/>
            <p14:sldId id="300"/>
            <p14:sldId id="301"/>
            <p14:sldId id="299"/>
          </p14:sldIdLst>
        </p14:section>
        <p14:section name="Untitled Section" id="{64ACF698-AA5D-44C4-A31E-3984F4157C3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7" autoAdjust="0"/>
    <p:restoredTop sz="94660"/>
  </p:normalViewPr>
  <p:slideViewPr>
    <p:cSldViewPr>
      <p:cViewPr varScale="1">
        <p:scale>
          <a:sx n="72" d="100"/>
          <a:sy n="72" d="100"/>
        </p:scale>
        <p:origin x="151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0C4DA-D4EE-47FE-BB53-D293929F4ACD}" type="datetimeFigureOut">
              <a:rPr lang="en-US" smtClean="0"/>
              <a:pPr/>
              <a:t>11/19/2019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B0FA2-00AB-44FA-95FC-C6EE5D07F8B6}" type="slidenum">
              <a:rPr lang="en-US" smtClean="0"/>
              <a:pPr/>
              <a:t>‹#›</a:t>
            </a:fld>
            <a:endParaRPr lang="en-US"/>
          </a:p>
        </p:txBody>
      </p:sp>
    </p:spTree>
    <p:extLst>
      <p:ext uri="{BB962C8B-B14F-4D97-AF65-F5344CB8AC3E}">
        <p14:creationId xmlns:p14="http://schemas.microsoft.com/office/powerpoint/2010/main" val="406008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FBB0FA2-00AB-44FA-95FC-C6EE5D07F8B6}" type="slidenum">
              <a:rPr lang="en-US" smtClean="0"/>
              <a:pPr/>
              <a:t>5</a:t>
            </a:fld>
            <a:endParaRPr lang="en-US"/>
          </a:p>
        </p:txBody>
      </p:sp>
    </p:spTree>
    <p:extLst>
      <p:ext uri="{BB962C8B-B14F-4D97-AF65-F5344CB8AC3E}">
        <p14:creationId xmlns:p14="http://schemas.microsoft.com/office/powerpoint/2010/main" val="2998098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DC4BD1-9E8A-49D5-A9F3-BDA5DE17A2F2}"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DC4BD1-9E8A-49D5-A9F3-BDA5DE17A2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8D6AFBF-E1F9-4E37-86FB-F20A26420FC4}"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DC4BD1-9E8A-49D5-A9F3-BDA5DE17A2F2}"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8D6AFBF-E1F9-4E37-86FB-F20A26420FC4}" type="datetimeFigureOut">
              <a:rPr lang="en-US" smtClean="0"/>
              <a:pPr/>
              <a:t>11/19/2019</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7ADC4BD1-9E8A-49D5-A9F3-BDA5DE17A2F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8D6AFBF-E1F9-4E37-86FB-F20A26420FC4}" type="datetimeFigureOut">
              <a:rPr lang="en-US" smtClean="0"/>
              <a:pPr/>
              <a:t>11/19/2019</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ADC4BD1-9E8A-49D5-A9F3-BDA5DE17A2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610600" cy="2435352"/>
          </a:xfrm>
        </p:spPr>
        <p:txBody>
          <a:bodyPr>
            <a:normAutofit fontScale="90000"/>
          </a:bodyPr>
          <a:lstStyle/>
          <a:p>
            <a:pPr algn="ctr"/>
            <a:r>
              <a:rPr lang="en-US" sz="6000" dirty="0">
                <a:solidFill>
                  <a:srgbClr val="FFC000"/>
                </a:solidFill>
                <a:latin typeface="Microsoft Sans Serif" pitchFamily="34" charset="0"/>
                <a:cs typeface="Microsoft Sans Serif" pitchFamily="34" charset="0"/>
              </a:rPr>
              <a:t>KNIGHTS OF COLUMBUS</a:t>
            </a:r>
            <a:br>
              <a:rPr lang="en-US" sz="4800" dirty="0">
                <a:solidFill>
                  <a:srgbClr val="FFC000"/>
                </a:solidFill>
                <a:latin typeface="Microsoft Sans Serif" pitchFamily="34" charset="0"/>
                <a:cs typeface="Microsoft Sans Serif" pitchFamily="34" charset="0"/>
              </a:rPr>
            </a:br>
            <a:br>
              <a:rPr lang="en-US" sz="2700" dirty="0">
                <a:solidFill>
                  <a:srgbClr val="FFC000"/>
                </a:solidFill>
                <a:latin typeface="Microsoft Sans Serif" pitchFamily="34" charset="0"/>
                <a:cs typeface="Microsoft Sans Serif" pitchFamily="34" charset="0"/>
              </a:rPr>
            </a:br>
            <a:r>
              <a:rPr lang="en-US" sz="4800" dirty="0">
                <a:solidFill>
                  <a:srgbClr val="FFC000"/>
                </a:solidFill>
                <a:latin typeface="Microsoft Sans Serif" pitchFamily="34" charset="0"/>
                <a:cs typeface="Microsoft Sans Serif" pitchFamily="34" charset="0"/>
              </a:rPr>
              <a:t>- MEMBERSHIP –</a:t>
            </a:r>
            <a:br>
              <a:rPr lang="en-US" sz="4800" dirty="0">
                <a:solidFill>
                  <a:srgbClr val="FFC000"/>
                </a:solidFill>
                <a:latin typeface="Microsoft Sans Serif" pitchFamily="34" charset="0"/>
                <a:cs typeface="Microsoft Sans Serif" pitchFamily="34" charset="0"/>
              </a:rPr>
            </a:br>
            <a:br>
              <a:rPr lang="en-US" sz="2700" dirty="0">
                <a:solidFill>
                  <a:srgbClr val="FFC000"/>
                </a:solidFill>
                <a:latin typeface="Microsoft Sans Serif" pitchFamily="34" charset="0"/>
                <a:cs typeface="Microsoft Sans Serif" pitchFamily="34" charset="0"/>
              </a:rPr>
            </a:br>
            <a:r>
              <a:rPr lang="en-US" sz="2700" dirty="0">
                <a:solidFill>
                  <a:srgbClr val="FFC000"/>
                </a:solidFill>
                <a:latin typeface="Microsoft Sans Serif" pitchFamily="34" charset="0"/>
                <a:cs typeface="Microsoft Sans Serif" pitchFamily="34" charset="0"/>
              </a:rPr>
              <a:t>Joe Mathews</a:t>
            </a:r>
            <a:br>
              <a:rPr lang="en-US" sz="2700" dirty="0">
                <a:solidFill>
                  <a:srgbClr val="FFC000"/>
                </a:solidFill>
                <a:latin typeface="Microsoft Sans Serif" pitchFamily="34" charset="0"/>
                <a:cs typeface="Microsoft Sans Serif" pitchFamily="34" charset="0"/>
              </a:rPr>
            </a:br>
            <a:r>
              <a:rPr lang="en-US" sz="2700" dirty="0">
                <a:solidFill>
                  <a:srgbClr val="FFC000"/>
                </a:solidFill>
                <a:latin typeface="Microsoft Sans Serif" pitchFamily="34" charset="0"/>
                <a:cs typeface="Microsoft Sans Serif" pitchFamily="34" charset="0"/>
              </a:rPr>
              <a:t>Membership Director</a:t>
            </a:r>
          </a:p>
        </p:txBody>
      </p:sp>
      <p:pic>
        <p:nvPicPr>
          <p:cNvPr id="4" name="Picture 3" descr="EO_3rdDegree_color_en[1].jpg"/>
          <p:cNvPicPr>
            <a:picLocks noChangeAspect="1"/>
          </p:cNvPicPr>
          <p:nvPr/>
        </p:nvPicPr>
        <p:blipFill>
          <a:blip r:embed="rId2" cstate="print"/>
          <a:stretch>
            <a:fillRect/>
          </a:stretch>
        </p:blipFill>
        <p:spPr>
          <a:xfrm>
            <a:off x="3886200" y="5334000"/>
            <a:ext cx="1371600" cy="1371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9" presetClass="entr" presetSubtype="10" repeatCount="indefinite"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0" fill="hold"/>
                                        <p:tgtEl>
                                          <p:spTgt spid="4"/>
                                        </p:tgtEl>
                                        <p:attrNameLst>
                                          <p:attrName>ppt_w</p:attrName>
                                        </p:attrNameLst>
                                      </p:cBhvr>
                                      <p:tavLst>
                                        <p:tav tm="0" fmla="#ppt_w*sin(2.5*pi*$)">
                                          <p:val>
                                            <p:fltVal val="0"/>
                                          </p:val>
                                        </p:tav>
                                        <p:tav tm="100000">
                                          <p:val>
                                            <p:fltVal val="1"/>
                                          </p:val>
                                        </p:tav>
                                      </p:tavLst>
                                    </p:anim>
                                    <p:anim calcmode="lin" valueType="num">
                                      <p:cBhvr>
                                        <p:cTn id="12"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5448"/>
            <a:ext cx="6858000" cy="1252728"/>
          </a:xfrm>
        </p:spPr>
        <p:txBody>
          <a:bodyPr>
            <a:normAutofit fontScale="90000"/>
          </a:bodyPr>
          <a:lstStyle/>
          <a:p>
            <a:r>
              <a:rPr lang="en-US" dirty="0"/>
              <a:t>What do we offer Members and their families?</a:t>
            </a:r>
          </a:p>
        </p:txBody>
      </p:sp>
      <p:sp>
        <p:nvSpPr>
          <p:cNvPr id="5" name="Content Placeholder 4"/>
          <p:cNvSpPr>
            <a:spLocks noGrp="1"/>
          </p:cNvSpPr>
          <p:nvPr>
            <p:ph idx="1"/>
          </p:nvPr>
        </p:nvSpPr>
        <p:spPr/>
        <p:txBody>
          <a:bodyPr>
            <a:normAutofit fontScale="77500" lnSpcReduction="20000"/>
          </a:bodyPr>
          <a:lstStyle/>
          <a:p>
            <a:pPr>
              <a:buNone/>
            </a:pPr>
            <a:r>
              <a:rPr lang="en-US" sz="3800" dirty="0">
                <a:latin typeface="Calibri" pitchFamily="34" charset="0"/>
              </a:rPr>
              <a:t>Complimentary Professional advice regarding: </a:t>
            </a:r>
          </a:p>
          <a:p>
            <a:pPr>
              <a:buNone/>
            </a:pPr>
            <a:endParaRPr lang="en-US" sz="1900" dirty="0">
              <a:latin typeface="Calibri" pitchFamily="34" charset="0"/>
            </a:endParaRPr>
          </a:p>
          <a:p>
            <a:pPr lvl="8">
              <a:lnSpc>
                <a:spcPct val="150000"/>
              </a:lnSpc>
              <a:buFont typeface="Wingdings" pitchFamily="2" charset="2"/>
              <a:buChar char="ü"/>
            </a:pPr>
            <a:r>
              <a:rPr lang="en-US" sz="3600" b="1" dirty="0">
                <a:latin typeface="Calibri" pitchFamily="34" charset="0"/>
              </a:rPr>
              <a:t>Insurance Planning </a:t>
            </a:r>
          </a:p>
          <a:p>
            <a:pPr lvl="8">
              <a:lnSpc>
                <a:spcPct val="150000"/>
              </a:lnSpc>
              <a:buFont typeface="Wingdings" pitchFamily="2" charset="2"/>
              <a:buChar char="ü"/>
            </a:pPr>
            <a:r>
              <a:rPr lang="en-US" sz="3600" b="1" dirty="0">
                <a:latin typeface="Calibri" pitchFamily="34" charset="0"/>
              </a:rPr>
              <a:t>Estate Planning </a:t>
            </a:r>
            <a:r>
              <a:rPr lang="en-US" sz="2600" b="1" dirty="0">
                <a:latin typeface="Calibri" pitchFamily="34" charset="0"/>
              </a:rPr>
              <a:t>(Wills, Powers of Attorney, etc.)</a:t>
            </a:r>
            <a:r>
              <a:rPr lang="en-US" sz="3600" b="1" dirty="0">
                <a:latin typeface="Calibri" pitchFamily="34" charset="0"/>
              </a:rPr>
              <a:t> </a:t>
            </a:r>
          </a:p>
          <a:p>
            <a:pPr lvl="8">
              <a:lnSpc>
                <a:spcPct val="150000"/>
              </a:lnSpc>
              <a:buFont typeface="Wingdings" pitchFamily="2" charset="2"/>
              <a:buChar char="ü"/>
            </a:pPr>
            <a:r>
              <a:rPr lang="en-US" sz="3600" b="1" dirty="0">
                <a:latin typeface="Calibri" pitchFamily="34" charset="0"/>
              </a:rPr>
              <a:t>Charitable Gifting </a:t>
            </a:r>
          </a:p>
          <a:p>
            <a:pPr lvl="8">
              <a:lnSpc>
                <a:spcPct val="150000"/>
              </a:lnSpc>
              <a:buFont typeface="Wingdings" pitchFamily="2" charset="2"/>
              <a:buChar char="ü"/>
            </a:pPr>
            <a:r>
              <a:rPr lang="en-US" sz="3600" b="1" dirty="0">
                <a:latin typeface="Calibri" pitchFamily="34" charset="0"/>
              </a:rPr>
              <a:t>Budgeting </a:t>
            </a:r>
          </a:p>
          <a:p>
            <a:pPr lvl="8">
              <a:lnSpc>
                <a:spcPct val="150000"/>
              </a:lnSpc>
              <a:buFont typeface="Wingdings" pitchFamily="2" charset="2"/>
              <a:buChar char="ü"/>
            </a:pPr>
            <a:r>
              <a:rPr lang="en-US" sz="3600" b="1" dirty="0">
                <a:latin typeface="Calibri" pitchFamily="34" charset="0"/>
              </a:rPr>
              <a:t>Retirement Planning</a:t>
            </a:r>
            <a:endParaRPr lang="en-US" sz="2600" b="1" dirty="0">
              <a:latin typeface="Calibri" pitchFamily="34" charset="0"/>
            </a:endParaRPr>
          </a:p>
          <a:p>
            <a:pPr>
              <a:buNone/>
            </a:pPr>
            <a:endParaRPr lang="en-US" dirty="0"/>
          </a:p>
          <a:p>
            <a:endParaRPr lang="en-US" dirty="0"/>
          </a:p>
        </p:txBody>
      </p:sp>
      <p:pic>
        <p:nvPicPr>
          <p:cNvPr id="6" name="Picture 5"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10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800" dirty="0">
                <a:latin typeface="Calibri" pitchFamily="34" charset="0"/>
              </a:rPr>
            </a:br>
            <a:endParaRPr lang="en-US" dirty="0"/>
          </a:p>
        </p:txBody>
      </p:sp>
      <p:sp>
        <p:nvSpPr>
          <p:cNvPr id="3" name="Content Placeholder 2"/>
          <p:cNvSpPr>
            <a:spLocks noGrp="1"/>
          </p:cNvSpPr>
          <p:nvPr>
            <p:ph idx="1"/>
          </p:nvPr>
        </p:nvSpPr>
        <p:spPr>
          <a:xfrm>
            <a:off x="457200" y="1548991"/>
            <a:ext cx="8229600" cy="5080409"/>
          </a:xfrm>
        </p:spPr>
        <p:txBody>
          <a:bodyPr>
            <a:normAutofit lnSpcReduction="10000"/>
          </a:bodyPr>
          <a:lstStyle/>
          <a:p>
            <a:pPr lvl="8">
              <a:lnSpc>
                <a:spcPct val="170000"/>
              </a:lnSpc>
              <a:buFont typeface="Wingdings" pitchFamily="2" charset="2"/>
              <a:buChar char="ü"/>
            </a:pPr>
            <a:r>
              <a:rPr lang="en-US" sz="3600" b="1" dirty="0">
                <a:latin typeface="Calibri" pitchFamily="34" charset="0"/>
              </a:rPr>
              <a:t>Term &amp; Permanent Insurance</a:t>
            </a:r>
          </a:p>
          <a:p>
            <a:pPr lvl="8">
              <a:lnSpc>
                <a:spcPct val="170000"/>
              </a:lnSpc>
              <a:buFont typeface="Wingdings" pitchFamily="2" charset="2"/>
              <a:buChar char="ü"/>
            </a:pPr>
            <a:r>
              <a:rPr lang="en-US" sz="3600" b="1" dirty="0">
                <a:latin typeface="Calibri" pitchFamily="34" charset="0"/>
              </a:rPr>
              <a:t>RRSPs, RRIFs, TFSAs</a:t>
            </a:r>
          </a:p>
          <a:p>
            <a:pPr lvl="8">
              <a:lnSpc>
                <a:spcPct val="170000"/>
              </a:lnSpc>
              <a:buFont typeface="Wingdings" pitchFamily="2" charset="2"/>
              <a:buChar char="ü"/>
            </a:pPr>
            <a:r>
              <a:rPr lang="en-US" sz="3600" b="1" dirty="0">
                <a:latin typeface="Calibri" pitchFamily="34" charset="0"/>
              </a:rPr>
              <a:t>Long Term Care Insurance</a:t>
            </a:r>
          </a:p>
          <a:p>
            <a:pPr lvl="8">
              <a:lnSpc>
                <a:spcPct val="170000"/>
              </a:lnSpc>
              <a:buFont typeface="Wingdings" pitchFamily="2" charset="2"/>
              <a:buChar char="ü"/>
            </a:pPr>
            <a:r>
              <a:rPr lang="en-US" sz="3600" b="1" dirty="0">
                <a:latin typeface="Calibri" pitchFamily="34" charset="0"/>
              </a:rPr>
              <a:t>Guaranteed Annuities</a:t>
            </a:r>
          </a:p>
          <a:p>
            <a:pPr lvl="8">
              <a:lnSpc>
                <a:spcPct val="170000"/>
              </a:lnSpc>
              <a:buFont typeface="Wingdings" pitchFamily="2" charset="2"/>
              <a:buChar char="ü"/>
            </a:pPr>
            <a:r>
              <a:rPr lang="en-US" sz="3600" b="1" dirty="0">
                <a:latin typeface="Calibri" pitchFamily="34" charset="0"/>
              </a:rPr>
              <a:t> Disability Insurance</a:t>
            </a:r>
          </a:p>
          <a:p>
            <a:endParaRPr lang="en-US" sz="2000" dirty="0">
              <a:latin typeface="Calibri" pitchFamily="34" charset="0"/>
            </a:endParaRPr>
          </a:p>
        </p:txBody>
      </p:sp>
      <p:pic>
        <p:nvPicPr>
          <p:cNvPr id="5" name="Picture 4"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304800" y="152400"/>
            <a:ext cx="6934200" cy="1323439"/>
          </a:xfrm>
          <a:prstGeom prst="rect">
            <a:avLst/>
          </a:prstGeom>
        </p:spPr>
        <p:txBody>
          <a:bodyPr wrap="square">
            <a:spAutoFit/>
          </a:bodyPr>
          <a:lstStyle/>
          <a:p>
            <a:r>
              <a:rPr lang="en-US" sz="4000" dirty="0">
                <a:solidFill>
                  <a:srgbClr val="FFC000"/>
                </a:solidFill>
                <a:latin typeface="Microsoft Sans Serif" pitchFamily="34" charset="0"/>
                <a:cs typeface="Microsoft Sans Serif" pitchFamily="34" charset="0"/>
              </a:rPr>
              <a:t>Our Industry leading portfolio includes: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7086600" cy="1251062"/>
          </a:xfrm>
        </p:spPr>
        <p:txBody>
          <a:bodyPr>
            <a:noAutofit/>
          </a:bodyPr>
          <a:lstStyle/>
          <a:p>
            <a:r>
              <a:rPr lang="en-US" sz="4400" dirty="0">
                <a:solidFill>
                  <a:srgbClr val="FFC000"/>
                </a:solidFill>
                <a:latin typeface="Microsoft Sans Serif" pitchFamily="34" charset="0"/>
                <a:cs typeface="Microsoft Sans Serif" pitchFamily="34" charset="0"/>
              </a:rPr>
              <a:t>Fraternal Benefits Night Kit </a:t>
            </a: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ontent Placeholder 3"/>
          <p:cNvSpPr>
            <a:spLocks noGrp="1"/>
          </p:cNvSpPr>
          <p:nvPr>
            <p:ph sz="half" idx="1"/>
          </p:nvPr>
        </p:nvSpPr>
        <p:spPr>
          <a:xfrm>
            <a:off x="304800" y="1773936"/>
            <a:ext cx="8610600" cy="4623816"/>
          </a:xfrm>
        </p:spPr>
        <p:txBody>
          <a:bodyPr>
            <a:normAutofit fontScale="92500" lnSpcReduction="20000"/>
          </a:bodyPr>
          <a:lstStyle/>
          <a:p>
            <a:pPr marL="118872" indent="0">
              <a:buNone/>
            </a:pPr>
            <a:r>
              <a:rPr lang="en-CA" b="1" dirty="0"/>
              <a:t>Fraternal Benefits Night Kit (FBK-KITE)</a:t>
            </a:r>
            <a:br>
              <a:rPr lang="en-CA" b="1" dirty="0"/>
            </a:br>
            <a:r>
              <a:rPr lang="en-CA" sz="900" b="1" dirty="0"/>
              <a:t>  </a:t>
            </a:r>
            <a:br>
              <a:rPr lang="en-CA" sz="900" dirty="0"/>
            </a:br>
            <a:r>
              <a:rPr lang="en-CA" dirty="0"/>
              <a:t>Each kit contains the following items:</a:t>
            </a:r>
            <a:br>
              <a:rPr lang="en-CA" dirty="0"/>
            </a:br>
            <a:r>
              <a:rPr lang="en-CA" dirty="0"/>
              <a:t>25 - Invitation to Attend Fraternal Benefits Night</a:t>
            </a:r>
            <a:br>
              <a:rPr lang="en-CA" dirty="0"/>
            </a:br>
            <a:r>
              <a:rPr lang="en-CA" dirty="0"/>
              <a:t> 5 - Fraternal Benefits Night Announcement Poster</a:t>
            </a:r>
            <a:br>
              <a:rPr lang="en-CA" dirty="0"/>
            </a:br>
            <a:r>
              <a:rPr lang="en-CA" dirty="0"/>
              <a:t>25 - Membership Document</a:t>
            </a:r>
            <a:br>
              <a:rPr lang="en-CA" dirty="0"/>
            </a:br>
            <a:r>
              <a:rPr lang="en-CA" dirty="0"/>
              <a:t>25 - Important Information for Survivors and Beneficiaries – Brochure</a:t>
            </a:r>
            <a:br>
              <a:rPr lang="en-CA" dirty="0"/>
            </a:br>
            <a:r>
              <a:rPr lang="en-CA" dirty="0"/>
              <a:t>5 - Insurance Program Review - Brochure</a:t>
            </a:r>
            <a:br>
              <a:rPr lang="en-CA" dirty="0"/>
            </a:br>
            <a:r>
              <a:rPr lang="en-CA" dirty="0"/>
              <a:t>25 - Fraternal Benefits - Additional Benefits of having </a:t>
            </a:r>
            <a:r>
              <a:rPr lang="en-CA" dirty="0" err="1"/>
              <a:t>Kof</a:t>
            </a:r>
            <a:r>
              <a:rPr lang="en-CA" dirty="0"/>
              <a:t> C Insurance - Brochure</a:t>
            </a:r>
            <a:br>
              <a:rPr lang="en-CA" dirty="0"/>
            </a:br>
            <a:r>
              <a:rPr lang="en-CA" dirty="0"/>
              <a:t>25 - Guide to Benefits for Public Safety Personnel - Brochure</a:t>
            </a:r>
            <a:br>
              <a:rPr lang="en-CA" dirty="0"/>
            </a:br>
            <a:r>
              <a:rPr lang="en-CA" dirty="0"/>
              <a:t>25 - Prospect Referral Card</a:t>
            </a:r>
            <a:br>
              <a:rPr lang="en-CA" dirty="0"/>
            </a:br>
            <a:r>
              <a:rPr lang="en-CA" dirty="0"/>
              <a:t>25 - Why Do You Need Life Insurance? - Brochure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ONLINE MEMBERSHIP</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MAKE  AVAILABLE WITH OTHER RECRUITMENT</a:t>
            </a:r>
            <a:br>
              <a:rPr lang="en-US" sz="4400" b="1" dirty="0">
                <a:latin typeface="Calibri" pitchFamily="34" charset="0"/>
                <a:cs typeface="Microsoft Sans Serif" pitchFamily="34" charset="0"/>
              </a:rPr>
            </a:br>
            <a:r>
              <a:rPr lang="en-US" sz="4400" b="1" dirty="0">
                <a:latin typeface="Calibri" pitchFamily="34" charset="0"/>
                <a:cs typeface="Microsoft Sans Serif" pitchFamily="34" charset="0"/>
              </a:rPr>
              <a:t>STRATAGIES</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JOIN ONLINE FOR ONLY $25 ($5 SAVING) QUOTE CODE KNIGHTS2020</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USE JOIN US CARDS (kofc.org/</a:t>
            </a:r>
            <a:r>
              <a:rPr lang="en-US" sz="4400" b="1" dirty="0" err="1">
                <a:latin typeface="Calibri" pitchFamily="34" charset="0"/>
                <a:cs typeface="Microsoft Sans Serif" pitchFamily="34" charset="0"/>
              </a:rPr>
              <a:t>joinus</a:t>
            </a:r>
            <a:r>
              <a:rPr lang="en-US" sz="4400" b="1" dirty="0">
                <a:latin typeface="Calibri" pitchFamily="34" charset="0"/>
                <a:cs typeface="Microsoft Sans Serif" pitchFamily="34" charset="0"/>
              </a:rPr>
              <a:t>)</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4868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FORMER MEMBERS</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“WELCOME BACK BROTHER” COMMITTEE</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OBTAIN A FORMER MEMBERS LIST</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CONTACT THE FORMER MEMBERS BY PHONE</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ORGANIZE A WELCOME BACK RECEPTION</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RENEW MEMBERSHIP (USE FORM 100)</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9184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PROPOSER/MENTOR</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ADMISSION COMMITTEE/DEGREES/MEETINGS</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MAKE THE NEW MEMBER FEEL WELCOME</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HELP GET HIM INVOLVED IN THE COUNCIL</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ENCOURAGE SHINING ARMOUR AWARD</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REVIEW “Duties of a Proposer” (#4636)</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471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SHINING ARMOUR AWARD </a:t>
            </a:r>
            <a:r>
              <a:rPr lang="en-US" sz="4600" b="1" dirty="0">
                <a:latin typeface="Calibri" pitchFamily="34" charset="0"/>
                <a:cs typeface="Microsoft Sans Serif" pitchFamily="34" charset="0"/>
              </a:rPr>
              <a:t>(#4297)</a:t>
            </a:r>
            <a:endParaRPr lang="en-US" sz="46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FIRST YEAR MEMBERSHIP PROGRAM</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3 MEETINGS &amp; 3 COUNCIL PROGRAMS</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RECEIVE SECOND AND THIRD DEGREES</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MEET WITH FIELD AGENT</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RECRUIT ONE NEW MEMBER</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916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SOURCES OF INFORMATION</a:t>
            </a:r>
            <a:endParaRPr lang="en-US" sz="46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STATE MEMBERSHIP TEAM / MIO</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WEBSITES: </a:t>
            </a:r>
            <a:r>
              <a:rPr lang="en-US" sz="3800" b="1" dirty="0">
                <a:latin typeface="Calibri" pitchFamily="34" charset="0"/>
                <a:cs typeface="Microsoft Sans Serif" pitchFamily="34" charset="0"/>
              </a:rPr>
              <a:t>Supreme, State, kofcmembership.com</a:t>
            </a:r>
            <a:endParaRPr lang="en-US" sz="38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MEMBERSHIP NEWSLETTER</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PODCASTS (January 2020)</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PRINT MATERIAL</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9474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CALENDAR OF EVENTS</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INCENTIVES (December 31, March 31, June 30) </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FLAG RELAY (January 6</a:t>
            </a:r>
            <a:r>
              <a:rPr lang="en-US" sz="4400" b="1" baseline="30000" dirty="0">
                <a:latin typeface="Calibri" pitchFamily="34" charset="0"/>
                <a:cs typeface="Microsoft Sans Serif" pitchFamily="34" charset="0"/>
              </a:rPr>
              <a:t>th</a:t>
            </a:r>
            <a:r>
              <a:rPr lang="en-US" sz="4400" b="1" dirty="0">
                <a:latin typeface="Calibri" pitchFamily="34" charset="0"/>
                <a:cs typeface="Microsoft Sans Serif" pitchFamily="34" charset="0"/>
              </a:rPr>
              <a:t> to March 29</a:t>
            </a:r>
            <a:r>
              <a:rPr lang="en-US" sz="4400" b="1" baseline="30000" dirty="0">
                <a:latin typeface="Calibri" pitchFamily="34" charset="0"/>
                <a:cs typeface="Microsoft Sans Serif" pitchFamily="34" charset="0"/>
              </a:rPr>
              <a:t>th</a:t>
            </a:r>
            <a:r>
              <a:rPr lang="en-US" sz="4400" b="1" dirty="0">
                <a:latin typeface="Calibri" pitchFamily="34" charset="0"/>
                <a:cs typeface="Microsoft Sans Serif" pitchFamily="34" charset="0"/>
              </a:rPr>
              <a:t>)</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CHURCH DRIVES (March 14/15 &amp; 21/22)</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OPEN HOUSES &amp; FRATERNAL BENEFITS NIGHTS</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DEGREES (please submit SO-37 &amp; FORM 450)  </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86262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FLAG RELAY (January 6 to March 29)</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K of  C / SPECIAL OLYMPICS ONTARIO FLAGS </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 RAISE PUBLIC AWARENESS</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MEMERSHIP COMPONENT</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K OF C DAY/FOUNDER’S DAY (March 29</a:t>
            </a:r>
            <a:r>
              <a:rPr lang="en-US" sz="4400" b="1" baseline="30000" dirty="0">
                <a:latin typeface="Calibri" pitchFamily="34" charset="0"/>
                <a:cs typeface="Microsoft Sans Serif" pitchFamily="34" charset="0"/>
              </a:rPr>
              <a:t>th</a:t>
            </a:r>
            <a:r>
              <a:rPr lang="en-US" sz="4400" b="1" dirty="0">
                <a:latin typeface="Calibri" pitchFamily="34" charset="0"/>
                <a:cs typeface="Microsoft Sans Serif" pitchFamily="34" charset="0"/>
              </a:rPr>
              <a:t>)</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PLANNED EVENTS BY COUNCILS (March 28/29)  </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3669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81000"/>
            <a:ext cx="8077200" cy="4267200"/>
          </a:xfrm>
        </p:spPr>
        <p:txBody>
          <a:bodyPr>
            <a:normAutofit fontScale="90000"/>
          </a:bodyPr>
          <a:lstStyle/>
          <a:p>
            <a:pPr algn="ctr"/>
            <a:r>
              <a:rPr lang="en-CA" dirty="0"/>
              <a:t>The Supreme Knight invites each and every dedicated brother Knight to serve as ambassadors, to reach out to Catholic men and their families and to invite them to become a part of our Order.</a:t>
            </a:r>
            <a:endParaRPr lang="en-US" dirty="0">
              <a:latin typeface="Microsoft Sans Serif" pitchFamily="34" charset="0"/>
              <a:cs typeface="Microsoft Sans Serif" pitchFamily="34" charset="0"/>
            </a:endParaRPr>
          </a:p>
        </p:txBody>
      </p:sp>
      <p:pic>
        <p:nvPicPr>
          <p:cNvPr id="6" name="Picture 5" descr="EO_3rdDegree_color_en[1].jpg"/>
          <p:cNvPicPr>
            <a:picLocks noChangeAspect="1"/>
          </p:cNvPicPr>
          <p:nvPr/>
        </p:nvPicPr>
        <p:blipFill>
          <a:blip r:embed="rId2" cstate="print"/>
          <a:stretch>
            <a:fillRect/>
          </a:stretch>
        </p:blipFill>
        <p:spPr>
          <a:xfrm>
            <a:off x="3886200" y="5334000"/>
            <a:ext cx="1371600" cy="1371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81000"/>
            <a:ext cx="8077200" cy="4495800"/>
          </a:xfrm>
        </p:spPr>
        <p:txBody>
          <a:bodyPr>
            <a:normAutofit fontScale="90000"/>
          </a:bodyPr>
          <a:lstStyle/>
          <a:p>
            <a:pPr algn="ctr"/>
            <a:r>
              <a:rPr lang="en-CA" dirty="0"/>
              <a:t>The Supreme Knight has indicated on many occasions, that we as Brother Knights have nothing less than a moral obligation to offer membership in the Knights of Columbus to every eligible Catholic man.</a:t>
            </a:r>
            <a:endParaRPr lang="en-US" dirty="0">
              <a:latin typeface="Microsoft Sans Serif" pitchFamily="34" charset="0"/>
              <a:cs typeface="Microsoft Sans Serif" pitchFamily="34" charset="0"/>
            </a:endParaRPr>
          </a:p>
        </p:txBody>
      </p:sp>
      <p:pic>
        <p:nvPicPr>
          <p:cNvPr id="6" name="Picture 5" descr="EO_3rdDegree_color_en[1].jpg"/>
          <p:cNvPicPr>
            <a:picLocks noChangeAspect="1"/>
          </p:cNvPicPr>
          <p:nvPr/>
        </p:nvPicPr>
        <p:blipFill>
          <a:blip r:embed="rId2" cstate="print"/>
          <a:stretch>
            <a:fillRect/>
          </a:stretch>
        </p:blipFill>
        <p:spPr>
          <a:xfrm>
            <a:off x="3886200" y="5334000"/>
            <a:ext cx="1371600" cy="1371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7374157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RECRUITMENT STRATEGIES</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ONE-ON-ONE</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CHURCH DRIVES AND OPEN HOUSES</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FRATERNAL BENEFIT NIGHTS</a:t>
            </a:r>
            <a:r>
              <a:rPr lang="en-US" sz="3800"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ONLINE MEMBERSHIP</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FORMER MEMBERS</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ONE-ON-ONE</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FIRST STEP - ASK TO JOIN</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MAKE YOUR PITCH/ANSWER QUESTIONS</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PROMOTIONAL MATERIAL/HOME VISIT</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FORM 100/PROSPECT CARD/JOIN ONLINE</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ESCORT TO FIRST DEGREE/FIRST MEETING</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7928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CHURCH DRIVE/OPEN HOUSE</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HOLD TWICE A YEAR (FALL/SPRING)</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NEW DELTA CHURCH DRIVE</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TRAINING BY REGIONAL TRAINING DIRECTOR</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ORDER DELTA CHURCH DRIVE KIT (NO COST)</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UTILIZES ONLINE PROSPECT FORMS</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3"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04149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7086600" cy="1251062"/>
          </a:xfrm>
        </p:spPr>
        <p:txBody>
          <a:bodyPr>
            <a:noAutofit/>
          </a:bodyPr>
          <a:lstStyle/>
          <a:p>
            <a:r>
              <a:rPr lang="en-US" sz="4400" dirty="0">
                <a:solidFill>
                  <a:srgbClr val="FFC000"/>
                </a:solidFill>
                <a:latin typeface="Microsoft Sans Serif" pitchFamily="34" charset="0"/>
                <a:cs typeface="Microsoft Sans Serif" pitchFamily="34" charset="0"/>
              </a:rPr>
              <a:t>New Delta Church Drive Kit </a:t>
            </a: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ontent Placeholder 3"/>
          <p:cNvSpPr>
            <a:spLocks noGrp="1"/>
          </p:cNvSpPr>
          <p:nvPr>
            <p:ph sz="half" idx="1"/>
          </p:nvPr>
        </p:nvSpPr>
        <p:spPr>
          <a:xfrm>
            <a:off x="304800" y="1773936"/>
            <a:ext cx="8610600" cy="5084064"/>
          </a:xfrm>
        </p:spPr>
        <p:txBody>
          <a:bodyPr>
            <a:normAutofit fontScale="55000" lnSpcReduction="20000"/>
          </a:bodyPr>
          <a:lstStyle/>
          <a:p>
            <a:pPr marL="118872" indent="0">
              <a:buNone/>
            </a:pPr>
            <a:r>
              <a:rPr lang="en-US" sz="5400" b="1" dirty="0">
                <a:latin typeface="Calibri" pitchFamily="34" charset="0"/>
                <a:cs typeface="Microsoft Sans Serif" pitchFamily="34" charset="0"/>
              </a:rPr>
              <a:t>CHURCH DRIVE KIT (DRIVE-KITE)</a:t>
            </a:r>
            <a:endParaRPr lang="en-US" sz="3600" dirty="0">
              <a:latin typeface="Calibri" pitchFamily="34" charset="0"/>
              <a:cs typeface="Microsoft Sans Serif" pitchFamily="34" charset="0"/>
            </a:endParaRPr>
          </a:p>
          <a:p>
            <a:pPr marL="118872" indent="0">
              <a:buNone/>
            </a:pPr>
            <a:endParaRPr lang="en-CA" sz="4400" b="1" dirty="0"/>
          </a:p>
          <a:p>
            <a:pPr marL="118872" indent="0">
              <a:buNone/>
            </a:pPr>
            <a:r>
              <a:rPr lang="en-CA" sz="4400" dirty="0"/>
              <a:t>The Delta Church Drive Kit (DRIVE-KITE) contains materials for a successful Church Drive at a parish of up to 800 Sunday Mass attendees. Councils serving larger parishes can request multiple kits for their Church Drive by emailing councilgrowth@kofc.org.</a:t>
            </a:r>
            <a:br>
              <a:rPr lang="en-CA" sz="4400" dirty="0"/>
            </a:br>
            <a:br>
              <a:rPr lang="en-CA" sz="4400" dirty="0"/>
            </a:br>
            <a:r>
              <a:rPr lang="en-CA" sz="4400" dirty="0"/>
              <a:t>If your council has not yet taken the Delta Church Drive Training, you may still order a kit and your Regional Training Director will reach out to your council’s grand knight to hold a successful Church Drive.</a:t>
            </a:r>
            <a:br>
              <a:rPr lang="en-CA" sz="4400" dirty="0"/>
            </a:br>
            <a:br>
              <a:rPr lang="en-CA" sz="4400" dirty="0"/>
            </a:br>
            <a:r>
              <a:rPr lang="en-CA" sz="4400" dirty="0"/>
              <a:t>NOTE: The Delta Church Drive Kit utilizes the Online Prospect Form to bring in new members to your council and does not contain Form 100s. To set up or edit your councils Online Prospect Form, please visit: https://info.kofc.org/pagerequest.</a:t>
            </a:r>
          </a:p>
          <a:p>
            <a:pPr marL="118872" indent="0">
              <a:buNone/>
            </a:pPr>
            <a:endParaRPr lang="en-CA" sz="3400" dirty="0"/>
          </a:p>
        </p:txBody>
      </p:sp>
    </p:spTree>
    <p:extLst>
      <p:ext uri="{BB962C8B-B14F-4D97-AF65-F5344CB8AC3E}">
        <p14:creationId xmlns:p14="http://schemas.microsoft.com/office/powerpoint/2010/main" val="125759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2296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CHURCH DRIVE/OPEN HOUSE (cont.)</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PASTOR</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DISTRICT DEPUTY</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FIELD AGENT</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ONTARIO STATE REGIONAL TRAINERS</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STATE MEMBERSHIP TEAM </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7871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52400"/>
            <a:ext cx="7391400" cy="1251062"/>
          </a:xfrm>
        </p:spPr>
        <p:txBody>
          <a:bodyPr>
            <a:noAutofit/>
          </a:bodyPr>
          <a:lstStyle/>
          <a:p>
            <a:r>
              <a:rPr lang="en-US" sz="4400" dirty="0">
                <a:solidFill>
                  <a:srgbClr val="FFC000"/>
                </a:solidFill>
                <a:latin typeface="Microsoft Sans Serif" pitchFamily="34" charset="0"/>
                <a:cs typeface="Microsoft Sans Serif" pitchFamily="34" charset="0"/>
              </a:rPr>
              <a:t>Church Recruitment Drive Kit </a:t>
            </a: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ontent Placeholder 3"/>
          <p:cNvSpPr>
            <a:spLocks noGrp="1"/>
          </p:cNvSpPr>
          <p:nvPr>
            <p:ph sz="half" idx="1"/>
          </p:nvPr>
        </p:nvSpPr>
        <p:spPr>
          <a:xfrm>
            <a:off x="304800" y="1773936"/>
            <a:ext cx="8610600" cy="5084064"/>
          </a:xfrm>
        </p:spPr>
        <p:txBody>
          <a:bodyPr>
            <a:normAutofit fontScale="32500" lnSpcReduction="20000"/>
          </a:bodyPr>
          <a:lstStyle/>
          <a:p>
            <a:pPr marL="118872" indent="0">
              <a:buNone/>
            </a:pPr>
            <a:r>
              <a:rPr lang="en-CA" sz="7400" b="1" dirty="0"/>
              <a:t>CHURCH RECRUITMENT DRIVE KIT (CRD-KITF)</a:t>
            </a:r>
            <a:br>
              <a:rPr lang="en-CA" dirty="0"/>
            </a:br>
            <a:endParaRPr lang="en-CA" b="1" dirty="0"/>
          </a:p>
          <a:p>
            <a:pPr marL="118872" indent="0">
              <a:buNone/>
            </a:pPr>
            <a:r>
              <a:rPr lang="en-CA" sz="6000" dirty="0"/>
              <a:t>The </a:t>
            </a:r>
            <a:r>
              <a:rPr lang="en-CA" sz="6000" b="1" dirty="0"/>
              <a:t>Church Recruitment Drive Kit</a:t>
            </a:r>
            <a:r>
              <a:rPr lang="en-CA" sz="6000" dirty="0"/>
              <a:t> provides a council with the forms and brochures needed to recruit new members. A council needs 1 kit to hold a Church Drive at their parish. We recommend 2-3 weeks between ordering the kit and your council's Recruitment Drive. </a:t>
            </a:r>
            <a:br>
              <a:rPr lang="en-CA" sz="6000" dirty="0"/>
            </a:br>
            <a:r>
              <a:rPr lang="en-CA" sz="6000" dirty="0"/>
              <a:t>  </a:t>
            </a:r>
            <a:br>
              <a:rPr lang="en-CA" sz="6000" dirty="0"/>
            </a:br>
            <a:r>
              <a:rPr lang="en-CA" sz="6000" b="1" dirty="0"/>
              <a:t>Each kit includes the following items:</a:t>
            </a:r>
            <a:br>
              <a:rPr lang="en-CA" sz="6000" b="1" dirty="0"/>
            </a:br>
            <a:r>
              <a:rPr lang="en-CA" sz="6000" dirty="0"/>
              <a:t>25 - Membership Documents #100</a:t>
            </a:r>
            <a:br>
              <a:rPr lang="en-CA" sz="6000" dirty="0"/>
            </a:br>
            <a:r>
              <a:rPr lang="en-CA" sz="6000" dirty="0"/>
              <a:t>200 - Prospect Cards - #921A</a:t>
            </a:r>
            <a:br>
              <a:rPr lang="en-CA" sz="6000" dirty="0"/>
            </a:br>
            <a:r>
              <a:rPr lang="en-CA" sz="6000" dirty="0"/>
              <a:t>100 - Member Benefit Flyers - #2773</a:t>
            </a:r>
            <a:br>
              <a:rPr lang="en-CA" sz="6000" dirty="0"/>
            </a:br>
            <a:r>
              <a:rPr lang="en-CA" sz="6000" dirty="0"/>
              <a:t>3 - Suggested Pulpit Announcement - #10067</a:t>
            </a:r>
            <a:br>
              <a:rPr lang="en-CA" sz="6000" dirty="0"/>
            </a:br>
            <a:r>
              <a:rPr lang="en-CA" sz="6000" dirty="0"/>
              <a:t>15 - 24 Hours Can Change Your Life - #10099</a:t>
            </a:r>
            <a:br>
              <a:rPr lang="en-CA" sz="6000" dirty="0"/>
            </a:br>
            <a:r>
              <a:rPr lang="en-CA" sz="6000" dirty="0"/>
              <a:t>50 - Why You Should Become a Knight - #10100</a:t>
            </a:r>
            <a:br>
              <a:rPr lang="en-CA" sz="6000" dirty="0"/>
            </a:br>
            <a:r>
              <a:rPr lang="en-CA" sz="6000" dirty="0"/>
              <a:t>200 - Born a Man-Become a Knight - #10536</a:t>
            </a:r>
            <a:br>
              <a:rPr lang="en-CA" sz="6000" dirty="0"/>
            </a:br>
            <a:r>
              <a:rPr lang="en-CA" sz="6000" dirty="0"/>
              <a:t>10 - Prayer Card Fr. McGivney, packs of 100 - 10502-A</a:t>
            </a:r>
            <a:br>
              <a:rPr lang="en-CA" sz="6000" dirty="0"/>
            </a:br>
            <a:r>
              <a:rPr lang="en-CA" sz="6000" dirty="0"/>
              <a:t>25 - 10 Keys to Membership Recruiting Success - #10233</a:t>
            </a:r>
            <a:br>
              <a:rPr lang="en-CA" sz="6000" dirty="0"/>
            </a:br>
            <a:r>
              <a:rPr lang="en-CA" sz="6000" dirty="0"/>
              <a:t>3 - Membership Recruitment and Retention Manual - #1023</a:t>
            </a:r>
            <a:br>
              <a:rPr lang="en-CA" sz="6000" dirty="0"/>
            </a:br>
            <a:r>
              <a:rPr lang="en-CA" sz="6000" dirty="0"/>
              <a:t>   </a:t>
            </a:r>
            <a:br>
              <a:rPr lang="en-CA" sz="6000" dirty="0"/>
            </a:br>
            <a:r>
              <a:rPr lang="en-CA" sz="6000" dirty="0"/>
              <a:t>Max Order Quantity (in pieces): 1</a:t>
            </a:r>
          </a:p>
        </p:txBody>
      </p:sp>
    </p:spTree>
    <p:extLst>
      <p:ext uri="{BB962C8B-B14F-4D97-AF65-F5344CB8AC3E}">
        <p14:creationId xmlns:p14="http://schemas.microsoft.com/office/powerpoint/2010/main" val="191162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6477000" cy="1252728"/>
          </a:xfrm>
        </p:spPr>
        <p:txBody>
          <a:bodyPr>
            <a:noAutofit/>
          </a:bodyPr>
          <a:lstStyle/>
          <a:p>
            <a:r>
              <a:rPr lang="en-US" sz="4400" dirty="0">
                <a:solidFill>
                  <a:srgbClr val="FFC000"/>
                </a:solidFill>
                <a:latin typeface="Microsoft Sans Serif" pitchFamily="34" charset="0"/>
                <a:cs typeface="Microsoft Sans Serif" pitchFamily="34" charset="0"/>
              </a:rPr>
              <a:t>The Knights of Columbus</a:t>
            </a:r>
            <a:br>
              <a:rPr lang="en-US" sz="4400" dirty="0">
                <a:solidFill>
                  <a:srgbClr val="FFC000"/>
                </a:solidFill>
                <a:latin typeface="Microsoft Sans Serif" pitchFamily="34" charset="0"/>
                <a:cs typeface="Microsoft Sans Serif" pitchFamily="34" charset="0"/>
              </a:rPr>
            </a:br>
            <a:r>
              <a:rPr lang="en-US" sz="4400" dirty="0">
                <a:solidFill>
                  <a:srgbClr val="FFC000"/>
                </a:solidFill>
                <a:latin typeface="Microsoft Sans Serif" pitchFamily="34" charset="0"/>
                <a:cs typeface="Microsoft Sans Serif" pitchFamily="34" charset="0"/>
              </a:rPr>
              <a:t>           Recruitment</a:t>
            </a:r>
            <a:endParaRPr lang="en-US" sz="4400" dirty="0"/>
          </a:p>
        </p:txBody>
      </p:sp>
      <p:sp>
        <p:nvSpPr>
          <p:cNvPr id="6" name="Content Placeholder 5"/>
          <p:cNvSpPr>
            <a:spLocks noGrp="1"/>
          </p:cNvSpPr>
          <p:nvPr>
            <p:ph idx="1"/>
          </p:nvPr>
        </p:nvSpPr>
        <p:spPr>
          <a:xfrm>
            <a:off x="457200" y="1600201"/>
            <a:ext cx="8534400" cy="4800600"/>
          </a:xfrm>
        </p:spPr>
        <p:txBody>
          <a:bodyPr>
            <a:normAutofit fontScale="70000" lnSpcReduction="20000"/>
          </a:bodyPr>
          <a:lstStyle/>
          <a:p>
            <a:pPr marL="118872" indent="0">
              <a:lnSpc>
                <a:spcPct val="170000"/>
              </a:lnSpc>
              <a:buNone/>
            </a:pPr>
            <a:r>
              <a:rPr lang="en-US" sz="5900" b="1" dirty="0">
                <a:latin typeface="Calibri" pitchFamily="34" charset="0"/>
                <a:cs typeface="Microsoft Sans Serif" pitchFamily="34" charset="0"/>
              </a:rPr>
              <a:t>FRATERNAL BENEFIT NIGHT</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HOSTED BY THE COUNCIL (TWICE A YEAR)</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CONDUCTED BY THE FIELD AGENT</a:t>
            </a:r>
            <a:endParaRPr lang="en-US" sz="4400"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OPEN TO COUNCIL MEMBERS &amp; THEIR FAMILIES</a:t>
            </a:r>
            <a:endParaRPr lang="en-US" dirty="0">
              <a:latin typeface="Calibri" pitchFamily="34" charset="0"/>
              <a:cs typeface="Microsoft Sans Serif" pitchFamily="34" charset="0"/>
            </a:endParaRPr>
          </a:p>
          <a:p>
            <a:pPr algn="just">
              <a:lnSpc>
                <a:spcPct val="170000"/>
              </a:lnSpc>
            </a:pPr>
            <a:r>
              <a:rPr lang="en-US" sz="4400" b="1" dirty="0">
                <a:latin typeface="Calibri" pitchFamily="34" charset="0"/>
                <a:cs typeface="Microsoft Sans Serif" pitchFamily="34" charset="0"/>
              </a:rPr>
              <a:t>INVITE MEMBERS TO BRING A FRIEND</a:t>
            </a:r>
            <a:r>
              <a:rPr lang="en-US" sz="2800" b="1" dirty="0">
                <a:latin typeface="Calibri" pitchFamily="34" charset="0"/>
                <a:cs typeface="Microsoft Sans Serif" pitchFamily="34" charset="0"/>
              </a:rPr>
              <a:t> </a:t>
            </a:r>
            <a:r>
              <a:rPr lang="en-US" dirty="0">
                <a:latin typeface="Calibri" pitchFamily="34" charset="0"/>
                <a:cs typeface="Microsoft Sans Serif" pitchFamily="34" charset="0"/>
              </a:rPr>
              <a:t> </a:t>
            </a:r>
          </a:p>
          <a:p>
            <a:pPr algn="just">
              <a:lnSpc>
                <a:spcPct val="170000"/>
              </a:lnSpc>
            </a:pPr>
            <a:r>
              <a:rPr lang="en-US" sz="4400" b="1" dirty="0">
                <a:latin typeface="Calibri" pitchFamily="34" charset="0"/>
                <a:cs typeface="Microsoft Sans Serif" pitchFamily="34" charset="0"/>
              </a:rPr>
              <a:t>INVITE MEMBERS OF THE PARISH </a:t>
            </a:r>
            <a:r>
              <a:rPr lang="en-US" b="1" dirty="0">
                <a:latin typeface="Calibri" pitchFamily="34" charset="0"/>
                <a:cs typeface="Microsoft Sans Serif" pitchFamily="34" charset="0"/>
              </a:rPr>
              <a:t> </a:t>
            </a:r>
            <a:endParaRPr lang="en-US" dirty="0">
              <a:latin typeface="Calibri" pitchFamily="34" charset="0"/>
              <a:cs typeface="Microsoft Sans Serif" pitchFamily="34" charset="0"/>
            </a:endParaRPr>
          </a:p>
          <a:p>
            <a:pPr>
              <a:lnSpc>
                <a:spcPct val="170000"/>
              </a:lnSpc>
            </a:pPr>
            <a:endParaRPr lang="en-US" dirty="0">
              <a:latin typeface="Calibri" pitchFamily="34" charset="0"/>
              <a:cs typeface="Microsoft Sans Serif" pitchFamily="34" charset="0"/>
            </a:endParaRPr>
          </a:p>
        </p:txBody>
      </p:sp>
      <p:pic>
        <p:nvPicPr>
          <p:cNvPr id="12" name="Picture 11" descr="EO_3rdDegree_color_en[1].jpg"/>
          <p:cNvPicPr>
            <a:picLocks noChangeAspect="1"/>
          </p:cNvPicPr>
          <p:nvPr/>
        </p:nvPicPr>
        <p:blipFill>
          <a:blip r:embed="rId2" cstate="print"/>
          <a:stretch>
            <a:fillRect/>
          </a:stretch>
        </p:blipFill>
        <p:spPr>
          <a:xfrm>
            <a:off x="7772400" y="228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12177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18814</TotalTime>
  <Words>614</Words>
  <Application>Microsoft Office PowerPoint</Application>
  <PresentationFormat>On-screen Show (4:3)</PresentationFormat>
  <Paragraphs>110</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Corbel</vt:lpstr>
      <vt:lpstr>Microsoft Sans Serif</vt:lpstr>
      <vt:lpstr>Wingdings</vt:lpstr>
      <vt:lpstr>Wingdings 2</vt:lpstr>
      <vt:lpstr>Wingdings 3</vt:lpstr>
      <vt:lpstr>Module</vt:lpstr>
      <vt:lpstr>KNIGHTS OF COLUMBUS  - MEMBERSHIP –  Joe Mathews Membership Director</vt:lpstr>
      <vt:lpstr>The Supreme Knight invites each and every dedicated brother Knight to serve as ambassadors, to reach out to Catholic men and their families and to invite them to become a part of our Order.</vt:lpstr>
      <vt:lpstr>The Knights of Columbus            Recruitment</vt:lpstr>
      <vt:lpstr>The Knights of Columbus            Recruitment</vt:lpstr>
      <vt:lpstr>The Knights of Columbus            Recruitment</vt:lpstr>
      <vt:lpstr>New Delta Church Drive Kit </vt:lpstr>
      <vt:lpstr>The Knights of Columbus            Recruitment</vt:lpstr>
      <vt:lpstr>Church Recruitment Drive Kit </vt:lpstr>
      <vt:lpstr>The Knights of Columbus            Recruitment</vt:lpstr>
      <vt:lpstr>What do we offer Members and their families?</vt:lpstr>
      <vt:lpstr> </vt:lpstr>
      <vt:lpstr>Fraternal Benefits Night Kit </vt:lpstr>
      <vt:lpstr>The Knights of Columbus            Recruitment</vt:lpstr>
      <vt:lpstr>The Knights of Columbus            Recruitment</vt:lpstr>
      <vt:lpstr>The Knights of Columbus            Recruitment</vt:lpstr>
      <vt:lpstr>The Knights of Columbus            Recruitment</vt:lpstr>
      <vt:lpstr>The Knights of Columbus            Recruitment</vt:lpstr>
      <vt:lpstr>The Knights of Columbus            Recruitment</vt:lpstr>
      <vt:lpstr>The Knights of Columbus            Recruitment</vt:lpstr>
      <vt:lpstr>The Supreme Knight has indicated on many occasions, that we as Brother Knights have nothing less than a moral obligation to offer membership in the Knights of Columbus to every eligible Catholic 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KNIGHTS OF COLUMBUS -FRATERNAL BENEFITS-</dc:title>
  <dc:creator>Sonny</dc:creator>
  <cp:lastModifiedBy>KOFC State Office</cp:lastModifiedBy>
  <cp:revision>157</cp:revision>
  <dcterms:created xsi:type="dcterms:W3CDTF">2008-01-21T03:06:20Z</dcterms:created>
  <dcterms:modified xsi:type="dcterms:W3CDTF">2019-11-19T13:44:47Z</dcterms:modified>
</cp:coreProperties>
</file>