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58" r:id="rId4"/>
    <p:sldId id="279" r:id="rId5"/>
    <p:sldId id="266" r:id="rId6"/>
    <p:sldId id="272" r:id="rId7"/>
    <p:sldId id="274" r:id="rId8"/>
    <p:sldId id="259" r:id="rId9"/>
    <p:sldId id="263" r:id="rId10"/>
    <p:sldId id="273" r:id="rId11"/>
    <p:sldId id="262" r:id="rId12"/>
    <p:sldId id="277" r:id="rId13"/>
    <p:sldId id="267" r:id="rId14"/>
    <p:sldId id="265" r:id="rId15"/>
    <p:sldId id="275" r:id="rId16"/>
    <p:sldId id="280" r:id="rId17"/>
    <p:sldId id="27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A4CB0-E6EF-4B50-871F-E163A17EF624}" type="datetimeFigureOut">
              <a:rPr lang="en-CA" smtClean="0"/>
              <a:t>2019-11-19</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28285F0-F6BE-49E1-9CA3-F1993D4C7BFB}" type="slidenum">
              <a:rPr lang="en-CA" smtClean="0"/>
              <a:t>‹#›</a:t>
            </a:fld>
            <a:endParaRPr lang="en-CA"/>
          </a:p>
        </p:txBody>
      </p:sp>
    </p:spTree>
    <p:extLst>
      <p:ext uri="{BB962C8B-B14F-4D97-AF65-F5344CB8AC3E}">
        <p14:creationId xmlns:p14="http://schemas.microsoft.com/office/powerpoint/2010/main" val="7598788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FB47F4-3DC2-4FC0-B276-E2F4B028EDE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B47F4-3DC2-4FC0-B276-E2F4B028EDE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FB47F4-3DC2-4FC0-B276-E2F4B028EDE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FB47F4-3DC2-4FC0-B276-E2F4B028EDE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FB47F4-3DC2-4FC0-B276-E2F4B028EDE0}" type="datetimeFigureOut">
              <a:rPr lang="en-CA" smtClean="0"/>
              <a:t>2019-11-19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1798B3-4DC9-4DF4-99FE-7B0A34952295}" type="slidenum">
              <a:rPr lang="en-CA" smtClean="0"/>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FB47F4-3DC2-4FC0-B276-E2F4B028EDE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FB47F4-3DC2-4FC0-B276-E2F4B028EDE0}" type="datetimeFigureOut">
              <a:rPr lang="en-CA" smtClean="0"/>
              <a:t>2019-11-19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91798B3-4DC9-4DF4-99FE-7B0A34952295}" type="slidenum">
              <a:rPr lang="en-CA" smtClean="0"/>
              <a:t>‹#›</a:t>
            </a:fld>
            <a:endParaRPr lang="en-C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FB47F4-3DC2-4FC0-B276-E2F4B028EDE0}" type="datetimeFigureOut">
              <a:rPr lang="en-CA" smtClean="0"/>
              <a:t>2019-11-19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B47F4-3DC2-4FC0-B276-E2F4B028EDE0}" type="datetimeFigureOut">
              <a:rPr lang="en-CA" smtClean="0"/>
              <a:t>2019-11-19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B47F4-3DC2-4FC0-B276-E2F4B028EDE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FB47F4-3DC2-4FC0-B276-E2F4B028EDE0}" type="datetimeFigureOut">
              <a:rPr lang="en-CA" smtClean="0"/>
              <a:t>2019-11-19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1798B3-4DC9-4DF4-99FE-7B0A34952295}"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FB47F4-3DC2-4FC0-B276-E2F4B028EDE0}" type="datetimeFigureOut">
              <a:rPr lang="en-CA" smtClean="0"/>
              <a:t>2019-11-19</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91798B3-4DC9-4DF4-99FE-7B0A3495229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alex@epcc.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oemathewskofc@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ennisfm@hot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rioduguay.kofc@gmail.com"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hyperlink" Target="mailto:alex@epcc.ca"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pandncrawford@roger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oemathewskofc@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848600" cy="1656184"/>
          </a:xfrm>
        </p:spPr>
        <p:txBody>
          <a:bodyPr/>
          <a:lstStyle/>
          <a:p>
            <a:r>
              <a:rPr lang="en-CA" dirty="0">
                <a:solidFill>
                  <a:srgbClr val="FF0000"/>
                </a:solidFill>
              </a:rPr>
              <a:t>Life PROGRAMS </a:t>
            </a:r>
            <a:br>
              <a:rPr lang="en-CA" dirty="0">
                <a:solidFill>
                  <a:srgbClr val="FF0000"/>
                </a:solidFill>
              </a:rPr>
            </a:br>
            <a:r>
              <a:rPr lang="en-CA" dirty="0">
                <a:solidFill>
                  <a:srgbClr val="FF0000"/>
                </a:solidFill>
              </a:rPr>
              <a:t>2019 - 2020</a:t>
            </a:r>
          </a:p>
        </p:txBody>
      </p:sp>
      <p:sp>
        <p:nvSpPr>
          <p:cNvPr id="3" name="Subtitle 2"/>
          <p:cNvSpPr>
            <a:spLocks noGrp="1"/>
          </p:cNvSpPr>
          <p:nvPr>
            <p:ph type="subTitle" idx="1"/>
          </p:nvPr>
        </p:nvSpPr>
        <p:spPr>
          <a:xfrm>
            <a:off x="685800" y="3505200"/>
            <a:ext cx="7990656" cy="2948136"/>
          </a:xfrm>
        </p:spPr>
        <p:txBody>
          <a:bodyPr>
            <a:noAutofit/>
          </a:bodyPr>
          <a:lstStyle/>
          <a:p>
            <a:r>
              <a:rPr lang="en-CA" sz="3200" dirty="0">
                <a:solidFill>
                  <a:srgbClr val="FF0000"/>
                </a:solidFill>
                <a:latin typeface="Times New Roman" panose="02020603050405020304" pitchFamily="18" charset="0"/>
                <a:cs typeface="Times New Roman" panose="02020603050405020304" pitchFamily="18" charset="0"/>
              </a:rPr>
              <a:t>Brother Alex </a:t>
            </a:r>
            <a:r>
              <a:rPr lang="en-CA" sz="3200" dirty="0" err="1">
                <a:solidFill>
                  <a:srgbClr val="FF0000"/>
                </a:solidFill>
                <a:latin typeface="Times New Roman" panose="02020603050405020304" pitchFamily="18" charset="0"/>
                <a:cs typeface="Times New Roman" panose="02020603050405020304" pitchFamily="18" charset="0"/>
              </a:rPr>
              <a:t>Schadenberg</a:t>
            </a:r>
            <a:endParaRPr lang="en-CA" sz="3200" dirty="0">
              <a:solidFill>
                <a:srgbClr val="FF0000"/>
              </a:solidFill>
              <a:latin typeface="Times New Roman" panose="02020603050405020304" pitchFamily="18" charset="0"/>
              <a:cs typeface="Times New Roman" panose="02020603050405020304" pitchFamily="18" charset="0"/>
            </a:endParaRPr>
          </a:p>
          <a:p>
            <a:r>
              <a:rPr lang="en-CA" sz="3200" dirty="0">
                <a:solidFill>
                  <a:srgbClr val="FF0000"/>
                </a:solidFill>
                <a:latin typeface="Times New Roman" panose="02020603050405020304" pitchFamily="18" charset="0"/>
                <a:cs typeface="Times New Roman" panose="02020603050405020304" pitchFamily="18" charset="0"/>
              </a:rPr>
              <a:t>Life Director</a:t>
            </a:r>
          </a:p>
          <a:p>
            <a:r>
              <a:rPr lang="en-CA" sz="3200" dirty="0">
                <a:solidFill>
                  <a:srgbClr val="FF0000"/>
                </a:solidFill>
                <a:latin typeface="Times New Roman" panose="02020603050405020304" pitchFamily="18" charset="0"/>
                <a:cs typeface="Times New Roman" panose="02020603050405020304" pitchFamily="18" charset="0"/>
              </a:rPr>
              <a:t>Knights of Columbus Ontario State Council</a:t>
            </a:r>
          </a:p>
          <a:p>
            <a:r>
              <a:rPr lang="en-CA" sz="3200" dirty="0">
                <a:solidFill>
                  <a:srgbClr val="FF0000"/>
                </a:solidFill>
                <a:latin typeface="Times New Roman" panose="02020603050405020304" pitchFamily="18" charset="0"/>
                <a:cs typeface="Times New Roman" panose="02020603050405020304" pitchFamily="18" charset="0"/>
                <a:hlinkClick r:id="rId2"/>
              </a:rPr>
              <a:t>alex@epcc.ca</a:t>
            </a:r>
            <a:r>
              <a:rPr lang="en-CA" sz="3200" dirty="0">
                <a:solidFill>
                  <a:srgbClr val="FF0000"/>
                </a:solidFill>
                <a:latin typeface="Times New Roman" panose="02020603050405020304" pitchFamily="18" charset="0"/>
                <a:cs typeface="Times New Roman" panose="02020603050405020304" pitchFamily="18" charset="0"/>
              </a:rPr>
              <a:t>, 519-851-1434 (cell)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771465"/>
            <a:ext cx="2540698" cy="2540698"/>
          </a:xfrm>
          <a:prstGeom prst="rect">
            <a:avLst/>
          </a:prstGeom>
        </p:spPr>
      </p:pic>
    </p:spTree>
    <p:extLst>
      <p:ext uri="{BB962C8B-B14F-4D97-AF65-F5344CB8AC3E}">
        <p14:creationId xmlns:p14="http://schemas.microsoft.com/office/powerpoint/2010/main" val="1867139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rgbClr val="FF0000"/>
                </a:solidFill>
              </a:rPr>
              <a:t>Mass for People with Special Needs</a:t>
            </a:r>
          </a:p>
        </p:txBody>
      </p:sp>
      <p:sp>
        <p:nvSpPr>
          <p:cNvPr id="3" name="Content Placeholder 2"/>
          <p:cNvSpPr>
            <a:spLocks noGrp="1"/>
          </p:cNvSpPr>
          <p:nvPr>
            <p:ph idx="1"/>
          </p:nvPr>
        </p:nvSpPr>
        <p:spPr/>
        <p:txBody>
          <a:bodyPr>
            <a:noAutofit/>
          </a:bodyPr>
          <a:lstStyle/>
          <a:p>
            <a:r>
              <a:rPr lang="en-CA" sz="2600" dirty="0"/>
              <a:t>Joe Matthews (Chairman) </a:t>
            </a:r>
            <a:r>
              <a:rPr lang="en-CA" sz="2600" dirty="0">
                <a:hlinkClick r:id="rId2"/>
              </a:rPr>
              <a:t>joemathewskofc@gmail.com</a:t>
            </a:r>
            <a:endParaRPr lang="en-CA" sz="2600" dirty="0"/>
          </a:p>
          <a:p>
            <a:r>
              <a:rPr lang="en-CA" sz="2600" dirty="0">
                <a:latin typeface="Times New Roman" panose="02020603050405020304" pitchFamily="18" charset="0"/>
                <a:cs typeface="Times New Roman" panose="02020603050405020304" pitchFamily="18" charset="0"/>
              </a:rPr>
              <a:t>Councils will sponsor a Mass, conducted annually, for people with special needs.</a:t>
            </a:r>
          </a:p>
          <a:p>
            <a:r>
              <a:rPr lang="en-CA" sz="2600" dirty="0">
                <a:latin typeface="Times New Roman" panose="02020603050405020304" pitchFamily="18" charset="0"/>
                <a:cs typeface="Times New Roman" panose="02020603050405020304" pitchFamily="18" charset="0"/>
              </a:rPr>
              <a:t>Celebrating a Mass for People with Special Needs can be the first of many steps toward integrating these people into the regular Mass – and more deeply into all of the sacraments and other aspects of parish life.</a:t>
            </a:r>
          </a:p>
          <a:p>
            <a:r>
              <a:rPr lang="en-CA" sz="2600" dirty="0">
                <a:latin typeface="Times New Roman" panose="02020603050405020304" pitchFamily="18" charset="0"/>
                <a:cs typeface="Times New Roman" panose="02020603050405020304" pitchFamily="18" charset="0"/>
              </a:rPr>
              <a:t>People with special needs often feel uncomfortable in the faith community. We need to be a welcoming presence.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8344" y="1340768"/>
            <a:ext cx="1355031" cy="1340768"/>
          </a:xfrm>
          <a:prstGeom prst="rect">
            <a:avLst/>
          </a:prstGeom>
        </p:spPr>
      </p:pic>
    </p:spTree>
    <p:extLst>
      <p:ext uri="{BB962C8B-B14F-4D97-AF65-F5344CB8AC3E}">
        <p14:creationId xmlns:p14="http://schemas.microsoft.com/office/powerpoint/2010/main" val="2202803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864096"/>
          </a:xfrm>
        </p:spPr>
        <p:txBody>
          <a:bodyPr>
            <a:normAutofit/>
          </a:bodyPr>
          <a:lstStyle/>
          <a:p>
            <a:r>
              <a:rPr lang="en-CA" dirty="0">
                <a:solidFill>
                  <a:srgbClr val="FF0000"/>
                </a:solidFill>
              </a:rPr>
              <a:t>Silver Rose</a:t>
            </a:r>
          </a:p>
        </p:txBody>
      </p:sp>
      <p:sp>
        <p:nvSpPr>
          <p:cNvPr id="3" name="Content Placeholder 2"/>
          <p:cNvSpPr>
            <a:spLocks noGrp="1"/>
          </p:cNvSpPr>
          <p:nvPr>
            <p:ph idx="1"/>
          </p:nvPr>
        </p:nvSpPr>
        <p:spPr>
          <a:xfrm>
            <a:off x="457200" y="1700808"/>
            <a:ext cx="8229600" cy="4776192"/>
          </a:xfrm>
        </p:spPr>
        <p:txBody>
          <a:bodyPr>
            <a:noAutofit/>
          </a:bodyPr>
          <a:lstStyle/>
          <a:p>
            <a:r>
              <a:rPr lang="en-CA" sz="2800" dirty="0">
                <a:latin typeface="Times New Roman" panose="02020603050405020304" pitchFamily="18" charset="0"/>
                <a:cs typeface="Times New Roman" panose="02020603050405020304" pitchFamily="18" charset="0"/>
              </a:rPr>
              <a:t>Dennis Mailloux (Chairman) </a:t>
            </a:r>
            <a:r>
              <a:rPr lang="en-CA" sz="2800" dirty="0">
                <a:latin typeface="Times New Roman" panose="02020603050405020304" pitchFamily="18" charset="0"/>
                <a:cs typeface="Times New Roman" panose="02020603050405020304" pitchFamily="18" charset="0"/>
                <a:hlinkClick r:id="rId2"/>
              </a:rPr>
              <a:t>dennisfm@hotmail.com</a:t>
            </a:r>
            <a:endParaRPr lang="en-CA" sz="2800" dirty="0">
              <a:latin typeface="Times New Roman" panose="02020603050405020304" pitchFamily="18" charset="0"/>
              <a:cs typeface="Times New Roman" panose="02020603050405020304" pitchFamily="18" charset="0"/>
            </a:endParaRPr>
          </a:p>
          <a:p>
            <a:r>
              <a:rPr lang="en-CA" sz="2800" dirty="0">
                <a:latin typeface="Times New Roman" panose="02020603050405020304" pitchFamily="18" charset="0"/>
                <a:cs typeface="Times New Roman" panose="02020603050405020304" pitchFamily="18" charset="0"/>
              </a:rPr>
              <a:t>The Silver Rose is a special program that the Knights on Bikes are committed operating in Ontario.</a:t>
            </a:r>
          </a:p>
          <a:p>
            <a:r>
              <a:rPr lang="en-CA" sz="2800" dirty="0">
                <a:latin typeface="Times New Roman" panose="02020603050405020304" pitchFamily="18" charset="0"/>
                <a:cs typeface="Times New Roman" panose="02020603050405020304" pitchFamily="18" charset="0"/>
              </a:rPr>
              <a:t>The Silver Rose program demonstrates the unity between Knights of Columbus in Canada, the USA and Mexico, through a series of prayer services promoting the dignity of all human life and honoring Our Lady.</a:t>
            </a:r>
          </a:p>
          <a:p>
            <a:r>
              <a:rPr lang="en-CA" sz="2800" dirty="0">
                <a:latin typeface="Times New Roman" panose="02020603050405020304" pitchFamily="18" charset="0"/>
                <a:cs typeface="Times New Roman" panose="02020603050405020304" pitchFamily="18" charset="0"/>
              </a:rPr>
              <a:t>Dennis is scheduling the Silver Rose throughout Ontario.</a:t>
            </a:r>
          </a:p>
          <a:p>
            <a:pPr marL="0" indent="0">
              <a:buNone/>
            </a:pPr>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404664"/>
            <a:ext cx="1447800" cy="1432560"/>
          </a:xfrm>
          <a:prstGeom prst="rect">
            <a:avLst/>
          </a:prstGeom>
        </p:spPr>
      </p:pic>
    </p:spTree>
    <p:extLst>
      <p:ext uri="{BB962C8B-B14F-4D97-AF65-F5344CB8AC3E}">
        <p14:creationId xmlns:p14="http://schemas.microsoft.com/office/powerpoint/2010/main" val="4029616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Christian Refugee Relief</a:t>
            </a:r>
          </a:p>
        </p:txBody>
      </p:sp>
      <p:sp>
        <p:nvSpPr>
          <p:cNvPr id="3" name="Content Placeholder 2"/>
          <p:cNvSpPr>
            <a:spLocks noGrp="1"/>
          </p:cNvSpPr>
          <p:nvPr>
            <p:ph idx="1"/>
          </p:nvPr>
        </p:nvSpPr>
        <p:spPr/>
        <p:txBody>
          <a:bodyPr>
            <a:normAutofit/>
          </a:bodyPr>
          <a:lstStyle/>
          <a:p>
            <a:r>
              <a:rPr lang="en-CA" sz="2800" dirty="0" err="1">
                <a:latin typeface="Times New Roman" panose="02020603050405020304" pitchFamily="18" charset="0"/>
                <a:cs typeface="Times New Roman" panose="02020603050405020304" pitchFamily="18" charset="0"/>
              </a:rPr>
              <a:t>Hikmat</a:t>
            </a:r>
            <a:r>
              <a:rPr lang="en-CA" sz="2800" dirty="0">
                <a:latin typeface="Times New Roman" panose="02020603050405020304" pitchFamily="18" charset="0"/>
                <a:cs typeface="Times New Roman" panose="02020603050405020304" pitchFamily="18" charset="0"/>
              </a:rPr>
              <a:t> </a:t>
            </a:r>
            <a:r>
              <a:rPr lang="en-CA" sz="2800" dirty="0" err="1">
                <a:latin typeface="Times New Roman" panose="02020603050405020304" pitchFamily="18" charset="0"/>
                <a:cs typeface="Times New Roman" panose="02020603050405020304" pitchFamily="18" charset="0"/>
              </a:rPr>
              <a:t>Dandan</a:t>
            </a:r>
            <a:r>
              <a:rPr lang="en-CA" sz="2800" dirty="0">
                <a:latin typeface="Times New Roman" panose="02020603050405020304" pitchFamily="18" charset="0"/>
                <a:cs typeface="Times New Roman" panose="02020603050405020304" pitchFamily="18" charset="0"/>
              </a:rPr>
              <a:t> – Chairman. 416-893-8060</a:t>
            </a:r>
          </a:p>
          <a:p>
            <a:r>
              <a:rPr lang="en-CA" sz="2800" dirty="0">
                <a:latin typeface="Times New Roman" panose="02020603050405020304" pitchFamily="18" charset="0"/>
                <a:cs typeface="Times New Roman" panose="02020603050405020304" pitchFamily="18" charset="0"/>
              </a:rPr>
              <a:t>Christians are at risk in areas all around the globe. The Knights of Columbus has responded with humanitarian assistance, primarily in Iraq, Syria and the surrounding region. Councils will aid this cause by collaborating with their parishes to spread awareness and raise funds to help these Christians and those in their care.</a:t>
            </a:r>
          </a:p>
          <a:p>
            <a:r>
              <a:rPr lang="en-CA" sz="2800" dirty="0" err="1">
                <a:latin typeface="Times New Roman" panose="02020603050405020304" pitchFamily="18" charset="0"/>
                <a:cs typeface="Times New Roman" panose="02020603050405020304" pitchFamily="18" charset="0"/>
              </a:rPr>
              <a:t>Hikmat</a:t>
            </a:r>
            <a:r>
              <a:rPr lang="en-CA" sz="2800" dirty="0">
                <a:latin typeface="Times New Roman" panose="02020603050405020304" pitchFamily="18" charset="0"/>
                <a:cs typeface="Times New Roman" panose="02020603050405020304" pitchFamily="18" charset="0"/>
              </a:rPr>
              <a:t> will be speaking about the development of this program for 15 minutes later in </a:t>
            </a:r>
            <a:r>
              <a:rPr lang="en-CA" sz="2800">
                <a:latin typeface="Times New Roman" panose="02020603050405020304" pitchFamily="18" charset="0"/>
                <a:cs typeface="Times New Roman" panose="02020603050405020304" pitchFamily="18" charset="0"/>
              </a:rPr>
              <a:t>the program.</a:t>
            </a:r>
            <a:endParaRPr lang="en-CA"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379197"/>
            <a:ext cx="1616373" cy="1599359"/>
          </a:xfrm>
          <a:prstGeom prst="rect">
            <a:avLst/>
          </a:prstGeom>
        </p:spPr>
      </p:pic>
    </p:spTree>
    <p:extLst>
      <p:ext uri="{BB962C8B-B14F-4D97-AF65-F5344CB8AC3E}">
        <p14:creationId xmlns:p14="http://schemas.microsoft.com/office/powerpoint/2010/main" val="251444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Pro-Life Sunday, June 21, 2020</a:t>
            </a:r>
          </a:p>
        </p:txBody>
      </p:sp>
      <p:sp>
        <p:nvSpPr>
          <p:cNvPr id="3" name="Content Placeholder 2"/>
          <p:cNvSpPr>
            <a:spLocks noGrp="1"/>
          </p:cNvSpPr>
          <p:nvPr>
            <p:ph idx="1"/>
          </p:nvPr>
        </p:nvSpPr>
        <p:spPr>
          <a:xfrm>
            <a:off x="457200" y="1600200"/>
            <a:ext cx="8363272" cy="4876800"/>
          </a:xfrm>
        </p:spPr>
        <p:txBody>
          <a:bodyPr>
            <a:normAutofit/>
          </a:bodyPr>
          <a:lstStyle/>
          <a:p>
            <a:r>
              <a:rPr lang="en-CA" sz="2800" dirty="0">
                <a:latin typeface="Times New Roman" panose="02020603050405020304" pitchFamily="18" charset="0"/>
                <a:cs typeface="Times New Roman" panose="02020603050405020304" pitchFamily="18" charset="0"/>
              </a:rPr>
              <a:t>Alex </a:t>
            </a:r>
            <a:r>
              <a:rPr lang="en-CA" sz="2800" dirty="0" err="1">
                <a:latin typeface="Times New Roman" panose="02020603050405020304" pitchFamily="18" charset="0"/>
                <a:cs typeface="Times New Roman" panose="02020603050405020304" pitchFamily="18" charset="0"/>
              </a:rPr>
              <a:t>Schadenberg</a:t>
            </a:r>
            <a:r>
              <a:rPr lang="en-CA" sz="2800" dirty="0">
                <a:latin typeface="Times New Roman" panose="02020603050405020304" pitchFamily="18" charset="0"/>
                <a:cs typeface="Times New Roman" panose="02020603050405020304" pitchFamily="18" charset="0"/>
              </a:rPr>
              <a:t> 519-851-1434 </a:t>
            </a:r>
            <a:r>
              <a:rPr lang="en-CA" sz="2800" dirty="0">
                <a:solidFill>
                  <a:srgbClr val="0070C0"/>
                </a:solidFill>
                <a:latin typeface="Times New Roman" panose="02020603050405020304" pitchFamily="18" charset="0"/>
                <a:cs typeface="Times New Roman" panose="02020603050405020304" pitchFamily="18" charset="0"/>
              </a:rPr>
              <a:t>alex@epcc.ca</a:t>
            </a:r>
          </a:p>
          <a:p>
            <a:r>
              <a:rPr lang="en-CA" sz="2800" dirty="0">
                <a:latin typeface="Times New Roman" panose="02020603050405020304" pitchFamily="18" charset="0"/>
                <a:cs typeface="Times New Roman" panose="02020603050405020304" pitchFamily="18" charset="0"/>
              </a:rPr>
              <a:t>The Knights of Columbus </a:t>
            </a:r>
            <a:r>
              <a:rPr lang="en-CA" sz="2800" dirty="0">
                <a:solidFill>
                  <a:srgbClr val="FF0000"/>
                </a:solidFill>
                <a:latin typeface="Times New Roman" panose="02020603050405020304" pitchFamily="18" charset="0"/>
                <a:cs typeface="Times New Roman" panose="02020603050405020304" pitchFamily="18" charset="0"/>
              </a:rPr>
              <a:t>Pro-Life Sunday </a:t>
            </a:r>
            <a:r>
              <a:rPr lang="en-CA" sz="2800" dirty="0">
                <a:latin typeface="Times New Roman" panose="02020603050405020304" pitchFamily="18" charset="0"/>
                <a:cs typeface="Times New Roman" panose="02020603050405020304" pitchFamily="18" charset="0"/>
              </a:rPr>
              <a:t>will be on </a:t>
            </a:r>
            <a:r>
              <a:rPr lang="en-CA" sz="2800" dirty="0">
                <a:solidFill>
                  <a:srgbClr val="FF0000"/>
                </a:solidFill>
                <a:latin typeface="Times New Roman" panose="02020603050405020304" pitchFamily="18" charset="0"/>
                <a:cs typeface="Times New Roman" panose="02020603050405020304" pitchFamily="18" charset="0"/>
              </a:rPr>
              <a:t>Father’s Day – June 21, 2020</a:t>
            </a:r>
            <a:r>
              <a:rPr lang="en-CA" sz="2800" dirty="0">
                <a:latin typeface="Times New Roman" panose="02020603050405020304" pitchFamily="18" charset="0"/>
                <a:cs typeface="Times New Roman" panose="02020603050405020304" pitchFamily="18" charset="0"/>
              </a:rPr>
              <a:t>.</a:t>
            </a:r>
          </a:p>
          <a:p>
            <a:r>
              <a:rPr lang="en-CA" sz="2800" dirty="0">
                <a:latin typeface="Times New Roman" panose="02020603050405020304" pitchFamily="18" charset="0"/>
                <a:cs typeface="Times New Roman" panose="02020603050405020304" pitchFamily="18" charset="0"/>
              </a:rPr>
              <a:t>Councils need to ask their parish priest for permission to insert the bulletin insert. The number of bulletin inserts are based on the number of Sunday bulletins.</a:t>
            </a:r>
          </a:p>
          <a:p>
            <a:r>
              <a:rPr lang="en-CA" sz="2800" dirty="0">
                <a:latin typeface="Times New Roman" panose="02020603050405020304" pitchFamily="18" charset="0"/>
                <a:cs typeface="Times New Roman" panose="02020603050405020304" pitchFamily="18" charset="0"/>
              </a:rPr>
              <a:t>The theme of the bulleting insert in 2020 will be: </a:t>
            </a:r>
            <a:r>
              <a:rPr lang="en-CA" sz="2800" b="1" dirty="0">
                <a:latin typeface="Times New Roman" panose="02020603050405020304" pitchFamily="18" charset="0"/>
                <a:cs typeface="Times New Roman" panose="02020603050405020304" pitchFamily="18" charset="0"/>
              </a:rPr>
              <a:t>Caring for and being with our Seniors.</a:t>
            </a:r>
          </a:p>
          <a:p>
            <a:endParaRPr lang="en-CA" sz="2600" dirty="0">
              <a:latin typeface="Times New Roman" panose="02020603050405020304" pitchFamily="18" charset="0"/>
              <a:cs typeface="Times New Roman" panose="02020603050405020304" pitchFamily="18" charset="0"/>
            </a:endParaRPr>
          </a:p>
          <a:p>
            <a:endParaRPr lang="en-CA" sz="2600" dirty="0">
              <a:latin typeface="Times New Roman" panose="02020603050405020304" pitchFamily="18" charset="0"/>
              <a:cs typeface="Times New Roman" panose="02020603050405020304" pitchFamily="18" charset="0"/>
            </a:endParaRPr>
          </a:p>
          <a:p>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200" y="332656"/>
            <a:ext cx="1447800" cy="1432560"/>
          </a:xfrm>
          <a:prstGeom prst="rect">
            <a:avLst/>
          </a:prstGeom>
        </p:spPr>
      </p:pic>
    </p:spTree>
    <p:extLst>
      <p:ext uri="{BB962C8B-B14F-4D97-AF65-F5344CB8AC3E}">
        <p14:creationId xmlns:p14="http://schemas.microsoft.com/office/powerpoint/2010/main" val="317664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solidFill>
                  <a:srgbClr val="FF0000"/>
                </a:solidFill>
              </a:rPr>
              <a:t>Life Matters Newsletter.</a:t>
            </a:r>
          </a:p>
        </p:txBody>
      </p:sp>
      <p:sp>
        <p:nvSpPr>
          <p:cNvPr id="3" name="Content Placeholder 2"/>
          <p:cNvSpPr>
            <a:spLocks noGrp="1"/>
          </p:cNvSpPr>
          <p:nvPr>
            <p:ph idx="1"/>
          </p:nvPr>
        </p:nvSpPr>
        <p:spPr>
          <a:xfrm>
            <a:off x="457200" y="1700808"/>
            <a:ext cx="8229600" cy="4776192"/>
          </a:xfrm>
        </p:spPr>
        <p:txBody>
          <a:bodyPr>
            <a:normAutofit/>
          </a:bodyPr>
          <a:lstStyle/>
          <a:p>
            <a:r>
              <a:rPr lang="en-CA" sz="2800" dirty="0">
                <a:latin typeface="Times New Roman" panose="02020603050405020304" pitchFamily="18" charset="0"/>
                <a:cs typeface="Times New Roman" panose="02020603050405020304" pitchFamily="18" charset="0"/>
              </a:rPr>
              <a:t>Last year we produced and distributed 3 Life Matters Newsletters. We will be doing the same in 2020.</a:t>
            </a:r>
          </a:p>
          <a:p>
            <a:r>
              <a:rPr lang="en-CA" sz="2800" dirty="0">
                <a:latin typeface="Times New Roman" panose="02020603050405020304" pitchFamily="18" charset="0"/>
                <a:cs typeface="Times New Roman" panose="02020603050405020304" pitchFamily="18" charset="0"/>
              </a:rPr>
              <a:t>The Life Matters newsletter publishes Life updates, information and includes articles from groups like the Priests for Life.</a:t>
            </a:r>
          </a:p>
          <a:p>
            <a:r>
              <a:rPr lang="en-CA" sz="2800" dirty="0">
                <a:latin typeface="Times New Roman" panose="02020603050405020304" pitchFamily="18" charset="0"/>
                <a:cs typeface="Times New Roman" panose="02020603050405020304" pitchFamily="18" charset="0"/>
              </a:rPr>
              <a:t>We also want articles from Districts and Councils concerning local and regional events or interests.</a:t>
            </a:r>
          </a:p>
          <a:p>
            <a:r>
              <a:rPr lang="en-CA" sz="2800" dirty="0">
                <a:latin typeface="Times New Roman" panose="02020603050405020304" pitchFamily="18" charset="0"/>
                <a:cs typeface="Times New Roman" panose="02020603050405020304" pitchFamily="18" charset="0"/>
              </a:rPr>
              <a:t>Submit articles to Alex </a:t>
            </a:r>
            <a:r>
              <a:rPr lang="en-CA" sz="2800" dirty="0" err="1">
                <a:latin typeface="Times New Roman" panose="02020603050405020304" pitchFamily="18" charset="0"/>
                <a:cs typeface="Times New Roman" panose="02020603050405020304" pitchFamily="18" charset="0"/>
              </a:rPr>
              <a:t>Schadenberg</a:t>
            </a:r>
            <a:r>
              <a:rPr lang="en-CA" sz="2800" dirty="0">
                <a:latin typeface="Times New Roman" panose="02020603050405020304" pitchFamily="18" charset="0"/>
                <a:cs typeface="Times New Roman" panose="02020603050405020304" pitchFamily="18" charset="0"/>
              </a:rPr>
              <a:t> Life Director at: </a:t>
            </a:r>
            <a:r>
              <a:rPr lang="en-CA" sz="2800" dirty="0">
                <a:solidFill>
                  <a:srgbClr val="FF0000"/>
                </a:solidFill>
                <a:latin typeface="Times New Roman" panose="02020603050405020304" pitchFamily="18" charset="0"/>
                <a:cs typeface="Times New Roman" panose="02020603050405020304" pitchFamily="18" charset="0"/>
              </a:rPr>
              <a:t>alex@epcc.ca</a:t>
            </a:r>
            <a:r>
              <a:rPr lang="en-CA" sz="2800" dirty="0">
                <a:latin typeface="Times New Roman" panose="02020603050405020304" pitchFamily="18" charset="0"/>
                <a:cs typeface="Times New Roman" panose="02020603050405020304" pitchFamily="18" charset="0"/>
              </a:rPr>
              <a:t> 519-851-1434</a:t>
            </a:r>
          </a:p>
          <a:p>
            <a:endParaRPr lang="en-CA" sz="2800" dirty="0">
              <a:latin typeface="Times New Roman" panose="02020603050405020304" pitchFamily="18" charset="0"/>
              <a:cs typeface="Times New Roman" panose="02020603050405020304" pitchFamily="18" charset="0"/>
            </a:endParaRPr>
          </a:p>
          <a:p>
            <a:pPr marL="0" indent="0">
              <a:buNone/>
            </a:pPr>
            <a:endParaRPr lang="en-CA" dirty="0"/>
          </a:p>
          <a:p>
            <a:pPr marL="0" indent="0">
              <a:buNone/>
            </a:pP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2901" y="379198"/>
            <a:ext cx="1447800" cy="1432560"/>
          </a:xfrm>
          <a:prstGeom prst="rect">
            <a:avLst/>
          </a:prstGeom>
        </p:spPr>
      </p:pic>
    </p:spTree>
    <p:extLst>
      <p:ext uri="{BB962C8B-B14F-4D97-AF65-F5344CB8AC3E}">
        <p14:creationId xmlns:p14="http://schemas.microsoft.com/office/powerpoint/2010/main" val="416672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State Priority – Widows program</a:t>
            </a:r>
          </a:p>
        </p:txBody>
      </p:sp>
      <p:sp>
        <p:nvSpPr>
          <p:cNvPr id="3" name="Content Placeholder 2"/>
          <p:cNvSpPr>
            <a:spLocks noGrp="1"/>
          </p:cNvSpPr>
          <p:nvPr>
            <p:ph idx="1"/>
          </p:nvPr>
        </p:nvSpPr>
        <p:spPr>
          <a:xfrm>
            <a:off x="457200" y="1600200"/>
            <a:ext cx="8435280" cy="4876800"/>
          </a:xfrm>
        </p:spPr>
        <p:txBody>
          <a:bodyPr>
            <a:normAutofit/>
          </a:bodyPr>
          <a:lstStyle/>
          <a:p>
            <a:r>
              <a:rPr lang="en-CA" sz="2800" dirty="0">
                <a:latin typeface="Times New Roman" panose="02020603050405020304" pitchFamily="18" charset="0"/>
                <a:cs typeface="Times New Roman" panose="02020603050405020304" pitchFamily="18" charset="0"/>
              </a:rPr>
              <a:t>Mario Duguay (Chairman) </a:t>
            </a:r>
            <a:r>
              <a:rPr lang="en-CA" sz="2800" dirty="0">
                <a:latin typeface="Times New Roman" panose="02020603050405020304" pitchFamily="18" charset="0"/>
                <a:cs typeface="Times New Roman" panose="02020603050405020304" pitchFamily="18" charset="0"/>
                <a:hlinkClick r:id="rId2"/>
              </a:rPr>
              <a:t>marioduguay.kofc@gmail.com</a:t>
            </a:r>
            <a:endParaRPr lang="en-CA" sz="2800" dirty="0">
              <a:latin typeface="Times New Roman" panose="02020603050405020304" pitchFamily="18" charset="0"/>
              <a:cs typeface="Times New Roman" panose="02020603050405020304" pitchFamily="18" charset="0"/>
            </a:endParaRPr>
          </a:p>
          <a:p>
            <a:r>
              <a:rPr lang="en-CA" sz="2800" dirty="0">
                <a:solidFill>
                  <a:srgbClr val="00B050"/>
                </a:solidFill>
                <a:latin typeface="Times New Roman" panose="02020603050405020304" pitchFamily="18" charset="0"/>
                <a:cs typeface="Times New Roman" panose="02020603050405020304" pitchFamily="18" charset="0"/>
              </a:rPr>
              <a:t>The Widows program </a:t>
            </a:r>
            <a:r>
              <a:rPr lang="en-CA" sz="2800" dirty="0">
                <a:latin typeface="Times New Roman" panose="02020603050405020304" pitchFamily="18" charset="0"/>
                <a:cs typeface="Times New Roman" panose="02020603050405020304" pitchFamily="18" charset="0"/>
              </a:rPr>
              <a:t>is designed to show the family of our deceased members that we have not forgotten their contribution to the Knights.</a:t>
            </a:r>
          </a:p>
          <a:p>
            <a:r>
              <a:rPr lang="en-CA" sz="2800" dirty="0">
                <a:latin typeface="Times New Roman" panose="02020603050405020304" pitchFamily="18" charset="0"/>
                <a:cs typeface="Times New Roman" panose="02020603050405020304" pitchFamily="18" charset="0"/>
              </a:rPr>
              <a:t>Bringing a </a:t>
            </a:r>
            <a:r>
              <a:rPr lang="en-CA" sz="2800" dirty="0">
                <a:solidFill>
                  <a:srgbClr val="00B050"/>
                </a:solidFill>
                <a:latin typeface="Times New Roman" panose="02020603050405020304" pitchFamily="18" charset="0"/>
                <a:cs typeface="Times New Roman" panose="02020603050405020304" pitchFamily="18" charset="0"/>
              </a:rPr>
              <a:t>Poinsettia with a Christmas card </a:t>
            </a:r>
            <a:r>
              <a:rPr lang="en-CA" sz="2800" dirty="0">
                <a:latin typeface="Times New Roman" panose="02020603050405020304" pitchFamily="18" charset="0"/>
                <a:cs typeface="Times New Roman" panose="02020603050405020304" pitchFamily="18" charset="0"/>
              </a:rPr>
              <a:t>to our Widows will show them and their family that we care and that we are keeping them in our hearts and prayers.</a:t>
            </a:r>
          </a:p>
          <a:p>
            <a:r>
              <a:rPr lang="en-CA" sz="2800" dirty="0">
                <a:latin typeface="Times New Roman" panose="02020603050405020304" pitchFamily="18" charset="0"/>
                <a:cs typeface="Times New Roman" panose="02020603050405020304" pitchFamily="18" charset="0"/>
              </a:rPr>
              <a:t>It is an easy program to implement and a great way to make a difference in other people’s lives</a:t>
            </a:r>
            <a:r>
              <a:rPr lang="en-CA" sz="2800" dirty="0"/>
              <a:t>.</a:t>
            </a: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368886"/>
            <a:ext cx="1447800" cy="143256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9256" y="5733256"/>
            <a:ext cx="1124744" cy="1124744"/>
          </a:xfrm>
          <a:prstGeom prst="rect">
            <a:avLst/>
          </a:prstGeom>
        </p:spPr>
      </p:pic>
    </p:spTree>
    <p:extLst>
      <p:ext uri="{BB962C8B-B14F-4D97-AF65-F5344CB8AC3E}">
        <p14:creationId xmlns:p14="http://schemas.microsoft.com/office/powerpoint/2010/main" val="2057527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State Priority Seniors program</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476672"/>
            <a:ext cx="14446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p:txBody>
          <a:bodyPr/>
          <a:lstStyle/>
          <a:p>
            <a:r>
              <a:rPr lang="en-CA" dirty="0"/>
              <a:t>The Seniors Program can be done in two ways:</a:t>
            </a:r>
          </a:p>
          <a:p>
            <a:r>
              <a:rPr lang="en-CA" dirty="0"/>
              <a:t>1. The council identifies members of the council who should be visited and </a:t>
            </a:r>
            <a:r>
              <a:rPr lang="en-CA" b="1" u="sng" dirty="0">
                <a:solidFill>
                  <a:srgbClr val="FF0000"/>
                </a:solidFill>
              </a:rPr>
              <a:t>informally visit</a:t>
            </a:r>
            <a:r>
              <a:rPr lang="en-CA" dirty="0"/>
              <a:t> these members.   You can make a difference in the life of a senior member by visiting him (and his wife) assuring him that he remains important to the council and our faith community.</a:t>
            </a:r>
          </a:p>
          <a:p>
            <a:r>
              <a:rPr lang="en-CA" dirty="0"/>
              <a:t>2. I will am offering the Compassionate Community Care visiting program for Knights of Columbus members and their wives who establish a </a:t>
            </a:r>
            <a:r>
              <a:rPr lang="en-CA" b="1" u="sng" dirty="0">
                <a:solidFill>
                  <a:srgbClr val="FF0000"/>
                </a:solidFill>
              </a:rPr>
              <a:t>formal visiting program</a:t>
            </a:r>
            <a:r>
              <a:rPr lang="en-CA" dirty="0"/>
              <a:t>. Training sessions for members and their wives can be organized by the council or the District. Contact me at: </a:t>
            </a:r>
            <a:r>
              <a:rPr lang="en-CA" dirty="0">
                <a:hlinkClick r:id="rId3"/>
              </a:rPr>
              <a:t>alex@epcc.ca</a:t>
            </a:r>
            <a:r>
              <a:rPr lang="en-CA" dirty="0"/>
              <a:t> to arrange the formal training program.</a:t>
            </a:r>
          </a:p>
          <a:p>
            <a:endParaRPr lang="en-CA" dirty="0"/>
          </a:p>
          <a:p>
            <a:endParaRPr lang="en-CA" dirty="0"/>
          </a:p>
        </p:txBody>
      </p:sp>
    </p:spTree>
    <p:extLst>
      <p:ext uri="{BB962C8B-B14F-4D97-AF65-F5344CB8AC3E}">
        <p14:creationId xmlns:p14="http://schemas.microsoft.com/office/powerpoint/2010/main" val="3621628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Life Director</a:t>
            </a:r>
          </a:p>
        </p:txBody>
      </p:sp>
      <p:sp>
        <p:nvSpPr>
          <p:cNvPr id="3" name="Content Placeholder 2"/>
          <p:cNvSpPr>
            <a:spLocks noGrp="1"/>
          </p:cNvSpPr>
          <p:nvPr>
            <p:ph idx="1"/>
          </p:nvPr>
        </p:nvSpPr>
        <p:spPr/>
        <p:txBody>
          <a:bodyPr/>
          <a:lstStyle/>
          <a:p>
            <a:pPr marL="0" indent="0" algn="ctr">
              <a:buNone/>
            </a:pPr>
            <a:endParaRPr lang="en-CA" sz="3600" dirty="0">
              <a:latin typeface="Times New Roman" panose="02020603050405020304" pitchFamily="18" charset="0"/>
              <a:cs typeface="Times New Roman" panose="02020603050405020304" pitchFamily="18" charset="0"/>
            </a:endParaRPr>
          </a:p>
          <a:p>
            <a:pPr marL="0" indent="0" algn="ctr">
              <a:buNone/>
            </a:pPr>
            <a:r>
              <a:rPr lang="en-CA" sz="3600" dirty="0">
                <a:latin typeface="Times New Roman" panose="02020603050405020304" pitchFamily="18" charset="0"/>
                <a:cs typeface="Times New Roman" panose="02020603050405020304" pitchFamily="18" charset="0"/>
              </a:rPr>
              <a:t>Brother Alex </a:t>
            </a:r>
            <a:r>
              <a:rPr lang="en-CA" sz="3600" dirty="0" err="1">
                <a:latin typeface="Times New Roman" panose="02020603050405020304" pitchFamily="18" charset="0"/>
                <a:cs typeface="Times New Roman" panose="02020603050405020304" pitchFamily="18" charset="0"/>
              </a:rPr>
              <a:t>Schadenberg</a:t>
            </a:r>
            <a:endParaRPr lang="en-CA" sz="3600" dirty="0">
              <a:latin typeface="Times New Roman" panose="02020603050405020304" pitchFamily="18" charset="0"/>
              <a:cs typeface="Times New Roman" panose="02020603050405020304" pitchFamily="18" charset="0"/>
            </a:endParaRPr>
          </a:p>
          <a:p>
            <a:pPr marL="0" indent="0" algn="ctr">
              <a:buNone/>
            </a:pPr>
            <a:r>
              <a:rPr lang="en-CA" sz="3600" dirty="0">
                <a:latin typeface="Times New Roman" panose="02020603050405020304" pitchFamily="18" charset="0"/>
                <a:cs typeface="Times New Roman" panose="02020603050405020304" pitchFamily="18" charset="0"/>
              </a:rPr>
              <a:t>Knights of Columbus Ontario State Council</a:t>
            </a:r>
          </a:p>
          <a:p>
            <a:pPr marL="0" indent="0" algn="ctr">
              <a:buNone/>
            </a:pPr>
            <a:r>
              <a:rPr lang="en-CA" sz="3600" dirty="0">
                <a:latin typeface="Times New Roman" panose="02020603050405020304" pitchFamily="18" charset="0"/>
                <a:cs typeface="Times New Roman" panose="02020603050405020304" pitchFamily="18" charset="0"/>
              </a:rPr>
              <a:t>Life Director</a:t>
            </a:r>
          </a:p>
          <a:p>
            <a:pPr marL="0" indent="0" algn="ctr">
              <a:buNone/>
            </a:pPr>
            <a:r>
              <a:rPr lang="en-CA" sz="3600" dirty="0">
                <a:latin typeface="Times New Roman" panose="02020603050405020304" pitchFamily="18" charset="0"/>
                <a:cs typeface="Times New Roman" panose="02020603050405020304" pitchFamily="18" charset="0"/>
              </a:rPr>
              <a:t>alex@epcc.ca, 519-851-1434 (cell)</a:t>
            </a:r>
          </a:p>
          <a:p>
            <a:pPr marL="0" indent="0" algn="ctr">
              <a:buNone/>
            </a:pPr>
            <a:r>
              <a:rPr lang="en-CA" sz="3600" dirty="0">
                <a:latin typeface="Times New Roman" panose="02020603050405020304" pitchFamily="18" charset="0"/>
                <a:cs typeface="Times New Roman" panose="02020603050405020304" pitchFamily="18" charset="0"/>
              </a:rPr>
              <a:t>lifedirector@ontariokofc.ca</a:t>
            </a:r>
          </a:p>
          <a:p>
            <a:pPr marL="0" indent="0">
              <a:buNone/>
            </a:pP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1162" y="379197"/>
            <a:ext cx="1699540" cy="1681651"/>
          </a:xfrm>
          <a:prstGeom prst="rect">
            <a:avLst/>
          </a:prstGeom>
        </p:spPr>
      </p:pic>
    </p:spTree>
    <p:extLst>
      <p:ext uri="{BB962C8B-B14F-4D97-AF65-F5344CB8AC3E}">
        <p14:creationId xmlns:p14="http://schemas.microsoft.com/office/powerpoint/2010/main" val="3897836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Life Director – Alex Schadenberg</a:t>
            </a:r>
          </a:p>
        </p:txBody>
      </p:sp>
      <p:sp>
        <p:nvSpPr>
          <p:cNvPr id="3" name="Content Placeholder 2"/>
          <p:cNvSpPr>
            <a:spLocks noGrp="1"/>
          </p:cNvSpPr>
          <p:nvPr>
            <p:ph idx="1"/>
          </p:nvPr>
        </p:nvSpPr>
        <p:spPr>
          <a:xfrm>
            <a:off x="251520" y="1600200"/>
            <a:ext cx="8712968" cy="4876800"/>
          </a:xfrm>
        </p:spPr>
        <p:txBody>
          <a:bodyPr>
            <a:normAutofit/>
          </a:bodyPr>
          <a:lstStyle/>
          <a:p>
            <a:r>
              <a:rPr lang="en-CA" sz="2800" dirty="0">
                <a:latin typeface="Times New Roman" panose="02020603050405020304" pitchFamily="18" charset="0"/>
                <a:cs typeface="Times New Roman" panose="02020603050405020304" pitchFamily="18" charset="0"/>
              </a:rPr>
              <a:t>The Life theme for the next two years is </a:t>
            </a:r>
            <a:r>
              <a:rPr lang="en-CA" sz="2800" b="1" u="sng" dirty="0">
                <a:solidFill>
                  <a:srgbClr val="00B050"/>
                </a:solidFill>
                <a:latin typeface="Times New Roman" panose="02020603050405020304" pitchFamily="18" charset="0"/>
                <a:cs typeface="Times New Roman" panose="02020603050405020304" pitchFamily="18" charset="0"/>
              </a:rPr>
              <a:t>caring for others, especially our Seniors and Widows</a:t>
            </a:r>
            <a:r>
              <a:rPr lang="en-CA" sz="2800" dirty="0">
                <a:latin typeface="Times New Roman" panose="02020603050405020304" pitchFamily="18" charset="0"/>
                <a:cs typeface="Times New Roman" panose="02020603050405020304" pitchFamily="18" charset="0"/>
              </a:rPr>
              <a:t>.</a:t>
            </a:r>
          </a:p>
          <a:p>
            <a:r>
              <a:rPr lang="en-CA" sz="2800" dirty="0">
                <a:solidFill>
                  <a:srgbClr val="FF0000"/>
                </a:solidFill>
                <a:latin typeface="Times New Roman" panose="02020603050405020304" pitchFamily="18" charset="0"/>
                <a:cs typeface="Times New Roman" panose="02020603050405020304" pitchFamily="18" charset="0"/>
              </a:rPr>
              <a:t>Life</a:t>
            </a:r>
            <a:r>
              <a:rPr lang="en-CA" sz="2800" dirty="0">
                <a:solidFill>
                  <a:schemeClr val="tx2"/>
                </a:solidFill>
                <a:latin typeface="Times New Roman" panose="02020603050405020304" pitchFamily="18" charset="0"/>
                <a:cs typeface="Times New Roman" panose="02020603050405020304" pitchFamily="18" charset="0"/>
              </a:rPr>
              <a:t> </a:t>
            </a:r>
            <a:r>
              <a:rPr lang="en-CA" sz="2800" dirty="0">
                <a:solidFill>
                  <a:srgbClr val="FF0000"/>
                </a:solidFill>
                <a:latin typeface="Times New Roman" panose="02020603050405020304" pitchFamily="18" charset="0"/>
                <a:cs typeface="Times New Roman" panose="02020603050405020304" pitchFamily="18" charset="0"/>
              </a:rPr>
              <a:t>Programs</a:t>
            </a:r>
            <a:r>
              <a:rPr lang="en-CA" sz="2800" dirty="0">
                <a:solidFill>
                  <a:schemeClr val="tx2"/>
                </a:solidFill>
                <a:latin typeface="Times New Roman" panose="02020603050405020304" pitchFamily="18" charset="0"/>
                <a:cs typeface="Times New Roman" panose="02020603050405020304" pitchFamily="18" charset="0"/>
              </a:rPr>
              <a:t>: </a:t>
            </a:r>
            <a:r>
              <a:rPr lang="en-CA" sz="2800" dirty="0">
                <a:latin typeface="Times New Roman" panose="02020603050405020304" pitchFamily="18" charset="0"/>
                <a:cs typeface="Times New Roman" panose="02020603050405020304" pitchFamily="18" charset="0"/>
              </a:rPr>
              <a:t>Novena for Life </a:t>
            </a:r>
            <a:r>
              <a:rPr lang="en-CA" sz="2800" dirty="0">
                <a:solidFill>
                  <a:schemeClr val="tx2"/>
                </a:solidFill>
                <a:latin typeface="Times New Roman" panose="02020603050405020304" pitchFamily="18" charset="0"/>
                <a:cs typeface="Times New Roman" panose="02020603050405020304" pitchFamily="18" charset="0"/>
              </a:rPr>
              <a:t>(Required Program), </a:t>
            </a:r>
            <a:r>
              <a:rPr lang="en-CA" sz="2800" dirty="0">
                <a:latin typeface="Times New Roman" panose="02020603050405020304" pitchFamily="18" charset="0"/>
                <a:cs typeface="Times New Roman" panose="02020603050405020304" pitchFamily="18" charset="0"/>
              </a:rPr>
              <a:t>March for Life </a:t>
            </a:r>
            <a:r>
              <a:rPr lang="en-CA" sz="2800" dirty="0">
                <a:solidFill>
                  <a:schemeClr val="tx2"/>
                </a:solidFill>
                <a:latin typeface="Times New Roman" panose="02020603050405020304" pitchFamily="18" charset="0"/>
                <a:cs typeface="Times New Roman" panose="02020603050405020304" pitchFamily="18" charset="0"/>
              </a:rPr>
              <a:t>(featured), </a:t>
            </a:r>
            <a:r>
              <a:rPr lang="en-CA" sz="2800" dirty="0">
                <a:latin typeface="Times New Roman" panose="02020603050405020304" pitchFamily="18" charset="0"/>
                <a:cs typeface="Times New Roman" panose="02020603050405020304" pitchFamily="18" charset="0"/>
              </a:rPr>
              <a:t>Ultrasound Program </a:t>
            </a:r>
            <a:r>
              <a:rPr lang="en-CA" sz="2800" dirty="0">
                <a:solidFill>
                  <a:schemeClr val="tx2"/>
                </a:solidFill>
                <a:latin typeface="Times New Roman" panose="02020603050405020304" pitchFamily="18" charset="0"/>
                <a:cs typeface="Times New Roman" panose="02020603050405020304" pitchFamily="18" charset="0"/>
              </a:rPr>
              <a:t>(featured), </a:t>
            </a:r>
            <a:r>
              <a:rPr lang="en-CA" sz="2800" dirty="0">
                <a:latin typeface="Times New Roman" panose="02020603050405020304" pitchFamily="18" charset="0"/>
                <a:cs typeface="Times New Roman" panose="02020603050405020304" pitchFamily="18" charset="0"/>
              </a:rPr>
              <a:t>Special Olympics </a:t>
            </a:r>
            <a:r>
              <a:rPr lang="en-CA" sz="2800" dirty="0">
                <a:solidFill>
                  <a:schemeClr val="tx2"/>
                </a:solidFill>
                <a:latin typeface="Times New Roman" panose="02020603050405020304" pitchFamily="18" charset="0"/>
                <a:cs typeface="Times New Roman" panose="02020603050405020304" pitchFamily="18" charset="0"/>
              </a:rPr>
              <a:t>(featured), </a:t>
            </a:r>
            <a:r>
              <a:rPr lang="en-CA" sz="2800" dirty="0">
                <a:latin typeface="Times New Roman" panose="02020603050405020304" pitchFamily="18" charset="0"/>
                <a:cs typeface="Times New Roman" panose="02020603050405020304" pitchFamily="18" charset="0"/>
              </a:rPr>
              <a:t>Mass for People with Special Needs</a:t>
            </a:r>
            <a:r>
              <a:rPr lang="en-CA" sz="2800" dirty="0">
                <a:solidFill>
                  <a:schemeClr val="tx2"/>
                </a:solidFill>
                <a:latin typeface="Times New Roman" panose="02020603050405020304" pitchFamily="18" charset="0"/>
                <a:cs typeface="Times New Roman" panose="02020603050405020304" pitchFamily="18" charset="0"/>
              </a:rPr>
              <a:t>, </a:t>
            </a:r>
            <a:r>
              <a:rPr lang="en-CA" sz="2800" dirty="0">
                <a:latin typeface="Times New Roman" panose="02020603050405020304" pitchFamily="18" charset="0"/>
                <a:cs typeface="Times New Roman" panose="02020603050405020304" pitchFamily="18" charset="0"/>
              </a:rPr>
              <a:t>Silver Rose Program</a:t>
            </a:r>
            <a:r>
              <a:rPr lang="en-CA" sz="2800" dirty="0">
                <a:solidFill>
                  <a:schemeClr val="tx2"/>
                </a:solidFill>
                <a:latin typeface="Times New Roman" panose="02020603050405020304" pitchFamily="18" charset="0"/>
                <a:cs typeface="Times New Roman" panose="02020603050405020304" pitchFamily="18" charset="0"/>
              </a:rPr>
              <a:t>, </a:t>
            </a:r>
            <a:r>
              <a:rPr lang="en-CA" sz="2800" dirty="0">
                <a:latin typeface="Times New Roman" panose="02020603050405020304" pitchFamily="18" charset="0"/>
                <a:cs typeface="Times New Roman" panose="02020603050405020304" pitchFamily="18" charset="0"/>
              </a:rPr>
              <a:t>Pregnancy Center Support, Christian Refugee Relief/Holy Land and Persecuted Christians</a:t>
            </a:r>
            <a:r>
              <a:rPr lang="en-CA" sz="2800" b="1" dirty="0">
                <a:solidFill>
                  <a:schemeClr val="tx2"/>
                </a:solidFill>
                <a:latin typeface="Times New Roman" panose="02020603050405020304" pitchFamily="18" charset="0"/>
                <a:cs typeface="Times New Roman" panose="02020603050405020304" pitchFamily="18" charset="0"/>
              </a:rPr>
              <a:t>. </a:t>
            </a:r>
          </a:p>
          <a:p>
            <a:r>
              <a:rPr lang="en-CA" sz="2800" b="1" dirty="0">
                <a:solidFill>
                  <a:schemeClr val="tx2"/>
                </a:solidFill>
                <a:latin typeface="Times New Roman" panose="02020603050405020304" pitchFamily="18" charset="0"/>
                <a:cs typeface="Times New Roman" panose="02020603050405020304" pitchFamily="18" charset="0"/>
              </a:rPr>
              <a:t>Ontario programs: </a:t>
            </a:r>
            <a:r>
              <a:rPr lang="en-CA" sz="2800" b="1" u="sng" dirty="0">
                <a:latin typeface="Times New Roman" panose="02020603050405020304" pitchFamily="18" charset="0"/>
                <a:cs typeface="Times New Roman" panose="02020603050405020304" pitchFamily="18" charset="0"/>
              </a:rPr>
              <a:t>Seniors and Widows</a:t>
            </a:r>
            <a:r>
              <a:rPr lang="en-CA" sz="2800" b="1" dirty="0">
                <a:solidFill>
                  <a:schemeClr val="tx2"/>
                </a:solidFill>
                <a:latin typeface="Times New Roman" panose="02020603050405020304" pitchFamily="18" charset="0"/>
                <a:cs typeface="Times New Roman" panose="02020603050405020304" pitchFamily="18" charset="0"/>
              </a:rPr>
              <a:t>. </a:t>
            </a:r>
            <a:r>
              <a:rPr lang="en-CA" sz="2800" b="1" dirty="0">
                <a:latin typeface="Times New Roman" panose="02020603050405020304" pitchFamily="18" charset="0"/>
                <a:cs typeface="Times New Roman" panose="02020603050405020304" pitchFamily="18" charset="0"/>
              </a:rPr>
              <a:t>Roses for Life, Life Matters Newsletter, Pro-Life Sunday</a:t>
            </a:r>
            <a:endParaRPr lang="en-CA" sz="2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6194" y="404664"/>
            <a:ext cx="1427806" cy="1412777"/>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2901" y="379198"/>
            <a:ext cx="1447800" cy="1432560"/>
          </a:xfrm>
          <a:prstGeom prst="rect">
            <a:avLst/>
          </a:prstGeom>
        </p:spPr>
      </p:pic>
    </p:spTree>
    <p:extLst>
      <p:ext uri="{BB962C8B-B14F-4D97-AF65-F5344CB8AC3E}">
        <p14:creationId xmlns:p14="http://schemas.microsoft.com/office/powerpoint/2010/main" val="58456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Roses for Life</a:t>
            </a:r>
          </a:p>
        </p:txBody>
      </p:sp>
      <p:sp>
        <p:nvSpPr>
          <p:cNvPr id="3" name="Content Placeholder 2"/>
          <p:cNvSpPr>
            <a:spLocks noGrp="1"/>
          </p:cNvSpPr>
          <p:nvPr>
            <p:ph idx="1"/>
          </p:nvPr>
        </p:nvSpPr>
        <p:spPr>
          <a:xfrm>
            <a:off x="457200" y="1628800"/>
            <a:ext cx="8507288" cy="4680520"/>
          </a:xfrm>
        </p:spPr>
        <p:txBody>
          <a:bodyPr>
            <a:normAutofit/>
          </a:bodyPr>
          <a:lstStyle/>
          <a:p>
            <a:r>
              <a:rPr lang="en-CA" sz="2600" dirty="0">
                <a:latin typeface="Times New Roman" panose="02020603050405020304" pitchFamily="18" charset="0"/>
                <a:cs typeface="Times New Roman" panose="02020603050405020304" pitchFamily="18" charset="0"/>
              </a:rPr>
              <a:t>The Roses for Life program is an effective program for supporting local or other pro-life activities.</a:t>
            </a:r>
          </a:p>
          <a:p>
            <a:r>
              <a:rPr lang="en-CA" sz="2600" dirty="0">
                <a:latin typeface="Times New Roman" panose="02020603050405020304" pitchFamily="18" charset="0"/>
                <a:cs typeface="Times New Roman" panose="02020603050405020304" pitchFamily="18" charset="0"/>
              </a:rPr>
              <a:t>The Roses for Life program is often done on Mother’s Day.</a:t>
            </a:r>
          </a:p>
          <a:p>
            <a:r>
              <a:rPr lang="en-CA" sz="2600" dirty="0">
                <a:latin typeface="Times New Roman" panose="02020603050405020304" pitchFamily="18" charset="0"/>
                <a:cs typeface="Times New Roman" panose="02020603050405020304" pitchFamily="18" charset="0"/>
              </a:rPr>
              <a:t>In order to encourage more participation </a:t>
            </a:r>
            <a:r>
              <a:rPr lang="en-CA" sz="2600" b="1" dirty="0">
                <a:solidFill>
                  <a:srgbClr val="FF0000"/>
                </a:solidFill>
                <a:latin typeface="Times New Roman" panose="02020603050405020304" pitchFamily="18" charset="0"/>
                <a:cs typeface="Times New Roman" panose="02020603050405020304" pitchFamily="18" charset="0"/>
              </a:rPr>
              <a:t>we encourage councils that do not participate in the Roses for Life program to do it on Life Chain weekend</a:t>
            </a:r>
            <a:r>
              <a:rPr lang="en-CA" sz="2600" dirty="0">
                <a:latin typeface="Times New Roman" panose="02020603050405020304" pitchFamily="18" charset="0"/>
                <a:cs typeface="Times New Roman" panose="02020603050405020304" pitchFamily="18" charset="0"/>
              </a:rPr>
              <a:t>.</a:t>
            </a:r>
          </a:p>
          <a:p>
            <a:r>
              <a:rPr lang="en-CA" sz="2600" b="1" dirty="0">
                <a:solidFill>
                  <a:srgbClr val="FF0000"/>
                </a:solidFill>
                <a:latin typeface="Times New Roman" panose="02020603050405020304" pitchFamily="18" charset="0"/>
                <a:cs typeface="Times New Roman" panose="02020603050405020304" pitchFamily="18" charset="0"/>
              </a:rPr>
              <a:t>Life Chain Sunday will be October 4, 2020</a:t>
            </a:r>
            <a:r>
              <a:rPr lang="en-CA" sz="2600" dirty="0">
                <a:latin typeface="Times New Roman" panose="02020603050405020304" pitchFamily="18" charset="0"/>
                <a:cs typeface="Times New Roman" panose="02020603050405020304" pitchFamily="18" charset="0"/>
              </a:rPr>
              <a:t>.</a:t>
            </a:r>
          </a:p>
          <a:p>
            <a:r>
              <a:rPr lang="en-CA" sz="2600" dirty="0">
                <a:latin typeface="Times New Roman" panose="02020603050405020304" pitchFamily="18" charset="0"/>
                <a:cs typeface="Times New Roman" panose="02020603050405020304" pitchFamily="18" charset="0"/>
              </a:rPr>
              <a:t>Anthony D’Souza (Chairman) anthony.dsouza@sympatico.ca</a:t>
            </a:r>
          </a:p>
          <a:p>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267" y="332656"/>
            <a:ext cx="1447800" cy="1432560"/>
          </a:xfrm>
          <a:prstGeom prst="rect">
            <a:avLst/>
          </a:prstGeom>
        </p:spPr>
      </p:pic>
    </p:spTree>
    <p:extLst>
      <p:ext uri="{BB962C8B-B14F-4D97-AF65-F5344CB8AC3E}">
        <p14:creationId xmlns:p14="http://schemas.microsoft.com/office/powerpoint/2010/main" val="2527183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Roses for Life</a:t>
            </a:r>
          </a:p>
        </p:txBody>
      </p:sp>
      <p:sp>
        <p:nvSpPr>
          <p:cNvPr id="3" name="Content Placeholder 2"/>
          <p:cNvSpPr>
            <a:spLocks noGrp="1"/>
          </p:cNvSpPr>
          <p:nvPr>
            <p:ph idx="1"/>
          </p:nvPr>
        </p:nvSpPr>
        <p:spPr>
          <a:xfrm>
            <a:off x="457199" y="1600200"/>
            <a:ext cx="6429808" cy="4876800"/>
          </a:xfrm>
        </p:spPr>
        <p:txBody>
          <a:bodyPr>
            <a:normAutofit/>
          </a:bodyPr>
          <a:lstStyle/>
          <a:p>
            <a:r>
              <a:rPr lang="en-CA" sz="2600" dirty="0">
                <a:latin typeface="Times New Roman" panose="02020603050405020304" pitchFamily="18" charset="0"/>
                <a:cs typeface="Times New Roman" panose="02020603050405020304" pitchFamily="18" charset="0"/>
              </a:rPr>
              <a:t>We decided to change the Rose design for 2020. The new Rose design has both a Red Rose, based on our opposition to abortion and the White Rose which is the International symbol opposing euthanasia. The cost: $45 per 100 Roses + $10 shipping.</a:t>
            </a:r>
          </a:p>
          <a:p>
            <a:r>
              <a:rPr lang="en-CA" sz="2600" dirty="0">
                <a:latin typeface="Times New Roman" panose="02020603050405020304" pitchFamily="18" charset="0"/>
                <a:cs typeface="Times New Roman" panose="02020603050405020304" pitchFamily="18" charset="0"/>
              </a:rPr>
              <a:t>We have also produced a Roses for Life pin. The Rose pin is a item that may be sold in the parish or given to members of the council. The Rose Pin sells for $5.00 each. We sell the pin for 20 for $50 or 50 for $100 + shipping.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076" y="908720"/>
            <a:ext cx="2232248" cy="223224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7006" y="3429000"/>
            <a:ext cx="2118387" cy="3102236"/>
          </a:xfrm>
          <a:prstGeom prst="rect">
            <a:avLst/>
          </a:prstGeom>
        </p:spPr>
      </p:pic>
    </p:spTree>
    <p:extLst>
      <p:ext uri="{BB962C8B-B14F-4D97-AF65-F5344CB8AC3E}">
        <p14:creationId xmlns:p14="http://schemas.microsoft.com/office/powerpoint/2010/main" val="271856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Novena for Life (required)</a:t>
            </a:r>
          </a:p>
        </p:txBody>
      </p:sp>
      <p:sp>
        <p:nvSpPr>
          <p:cNvPr id="3" name="Content Placeholder 2"/>
          <p:cNvSpPr>
            <a:spLocks noGrp="1"/>
          </p:cNvSpPr>
          <p:nvPr>
            <p:ph idx="1"/>
          </p:nvPr>
        </p:nvSpPr>
        <p:spPr>
          <a:xfrm>
            <a:off x="251520" y="1700808"/>
            <a:ext cx="8640960" cy="4776192"/>
          </a:xfrm>
        </p:spPr>
        <p:txBody>
          <a:bodyPr>
            <a:normAutofit/>
          </a:bodyPr>
          <a:lstStyle/>
          <a:p>
            <a:r>
              <a:rPr lang="en-CA" sz="2800" dirty="0">
                <a:solidFill>
                  <a:srgbClr val="FF0000"/>
                </a:solidFill>
                <a:latin typeface="Times New Roman" panose="02020603050405020304" pitchFamily="18" charset="0"/>
                <a:cs typeface="Times New Roman" panose="02020603050405020304" pitchFamily="18" charset="0"/>
              </a:rPr>
              <a:t>Brother Alex Schadenberg (Chairman) 519-851-1434</a:t>
            </a:r>
          </a:p>
          <a:p>
            <a:r>
              <a:rPr lang="en-CA" sz="2800" dirty="0">
                <a:latin typeface="Times New Roman" panose="02020603050405020304" pitchFamily="18" charset="0"/>
                <a:cs typeface="Times New Roman" panose="02020603050405020304" pitchFamily="18" charset="0"/>
              </a:rPr>
              <a:t>Prayer is our most powerful action for cultural change. We need to be praying for respect for human life.</a:t>
            </a:r>
          </a:p>
          <a:p>
            <a:r>
              <a:rPr lang="en-CA" sz="2800" dirty="0">
                <a:latin typeface="Times New Roman" panose="02020603050405020304" pitchFamily="18" charset="0"/>
                <a:cs typeface="Times New Roman" panose="02020603050405020304" pitchFamily="18" charset="0"/>
              </a:rPr>
              <a:t>The Novena for Life can be done at any time. I have scheduled the Novena for Life from </a:t>
            </a:r>
            <a:r>
              <a:rPr lang="en-CA" sz="2800" dirty="0">
                <a:solidFill>
                  <a:srgbClr val="FF0000"/>
                </a:solidFill>
                <a:latin typeface="Times New Roman" panose="02020603050405020304" pitchFamily="18" charset="0"/>
                <a:cs typeface="Times New Roman" panose="02020603050405020304" pitchFamily="18" charset="0"/>
              </a:rPr>
              <a:t>Dec 4 – 12, 2019 </a:t>
            </a:r>
            <a:r>
              <a:rPr lang="en-CA" sz="2800" dirty="0">
                <a:latin typeface="Times New Roman" panose="02020603050405020304" pitchFamily="18" charset="0"/>
                <a:cs typeface="Times New Roman" panose="02020603050405020304" pitchFamily="18" charset="0"/>
              </a:rPr>
              <a:t>completed on the feast of  Our Lady of Guadalupe.</a:t>
            </a:r>
          </a:p>
          <a:p>
            <a:r>
              <a:rPr lang="en-CA" sz="2800" dirty="0">
                <a:latin typeface="Times New Roman" panose="02020603050405020304" pitchFamily="18" charset="0"/>
                <a:cs typeface="Times New Roman" panose="02020603050405020304" pitchFamily="18" charset="0"/>
              </a:rPr>
              <a:t>The Novena for Life can also be done </a:t>
            </a:r>
            <a:r>
              <a:rPr lang="en-CA" sz="2800" dirty="0">
                <a:solidFill>
                  <a:srgbClr val="FF0000"/>
                </a:solidFill>
                <a:latin typeface="Times New Roman" panose="02020603050405020304" pitchFamily="18" charset="0"/>
                <a:cs typeface="Times New Roman" panose="02020603050405020304" pitchFamily="18" charset="0"/>
              </a:rPr>
              <a:t>May 6 – 14, 2020 </a:t>
            </a:r>
            <a:r>
              <a:rPr lang="en-CA" sz="2800" dirty="0">
                <a:latin typeface="Times New Roman" panose="02020603050405020304" pitchFamily="18" charset="0"/>
                <a:cs typeface="Times New Roman" panose="02020603050405020304" pitchFamily="18" charset="0"/>
              </a:rPr>
              <a:t>completed on the day of the National March for Life.</a:t>
            </a:r>
          </a:p>
          <a:p>
            <a:endParaRPr lang="en-CA" sz="26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521" y="379198"/>
            <a:ext cx="1447800" cy="1432560"/>
          </a:xfrm>
          <a:prstGeom prst="rect">
            <a:avLst/>
          </a:prstGeom>
        </p:spPr>
      </p:pic>
    </p:spTree>
    <p:extLst>
      <p:ext uri="{BB962C8B-B14F-4D97-AF65-F5344CB8AC3E}">
        <p14:creationId xmlns:p14="http://schemas.microsoft.com/office/powerpoint/2010/main" val="414403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33400"/>
            <a:ext cx="8219256" cy="990600"/>
          </a:xfrm>
        </p:spPr>
        <p:txBody>
          <a:bodyPr>
            <a:normAutofit/>
          </a:bodyPr>
          <a:lstStyle/>
          <a:p>
            <a:r>
              <a:rPr lang="en-CA" dirty="0">
                <a:solidFill>
                  <a:srgbClr val="FF0000"/>
                </a:solidFill>
              </a:rPr>
              <a:t>Ultrasound program (featured)</a:t>
            </a:r>
          </a:p>
        </p:txBody>
      </p:sp>
      <p:sp>
        <p:nvSpPr>
          <p:cNvPr id="3" name="Content Placeholder 2"/>
          <p:cNvSpPr>
            <a:spLocks noGrp="1"/>
          </p:cNvSpPr>
          <p:nvPr>
            <p:ph idx="1"/>
          </p:nvPr>
        </p:nvSpPr>
        <p:spPr>
          <a:xfrm>
            <a:off x="179512" y="1600200"/>
            <a:ext cx="8856984" cy="4876800"/>
          </a:xfrm>
        </p:spPr>
        <p:txBody>
          <a:bodyPr>
            <a:noAutofit/>
          </a:bodyPr>
          <a:lstStyle/>
          <a:p>
            <a:r>
              <a:rPr lang="en-CA" sz="2800" dirty="0">
                <a:solidFill>
                  <a:srgbClr val="FF0000"/>
                </a:solidFill>
                <a:latin typeface="Times New Roman" panose="02020603050405020304" pitchFamily="18" charset="0"/>
                <a:cs typeface="Times New Roman" panose="02020603050405020304" pitchFamily="18" charset="0"/>
              </a:rPr>
              <a:t>Alex Schadenberg (Chairman) 519-851=1434 (cell)</a:t>
            </a:r>
          </a:p>
          <a:p>
            <a:r>
              <a:rPr lang="en-CA" sz="2800" dirty="0">
                <a:latin typeface="Times New Roman" panose="02020603050405020304" pitchFamily="18" charset="0"/>
                <a:cs typeface="Times New Roman" panose="02020603050405020304" pitchFamily="18" charset="0"/>
              </a:rPr>
              <a:t>The difficulty with the Ultrasound Program is working within the Ontario regulations. To place an Ultrasound machine in Ontario, requires: A pro-life physician who works with crisis pregnancy centers, and within a medical clinic that has an Ultrasound technician on staff. </a:t>
            </a:r>
          </a:p>
          <a:p>
            <a:r>
              <a:rPr lang="en-CA" sz="2800" dirty="0">
                <a:latin typeface="Times New Roman" panose="02020603050405020304" pitchFamily="18" charset="0"/>
                <a:cs typeface="Times New Roman" panose="02020603050405020304" pitchFamily="18" charset="0"/>
              </a:rPr>
              <a:t>The program requires a council/councils to cover half the cost of the Ultrasound machine and Supreme pays the other half. The application must be approved by: Supreme, State and the local Bishop.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7154" y="404663"/>
            <a:ext cx="1382708" cy="1368153"/>
          </a:xfrm>
          <a:prstGeom prst="rect">
            <a:avLst/>
          </a:prstGeom>
        </p:spPr>
      </p:pic>
    </p:spTree>
    <p:extLst>
      <p:ext uri="{BB962C8B-B14F-4D97-AF65-F5344CB8AC3E}">
        <p14:creationId xmlns:p14="http://schemas.microsoft.com/office/powerpoint/2010/main" val="123772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Pregnancy Center Support</a:t>
            </a:r>
          </a:p>
        </p:txBody>
      </p:sp>
      <p:sp>
        <p:nvSpPr>
          <p:cNvPr id="3" name="Content Placeholder 2"/>
          <p:cNvSpPr>
            <a:spLocks noGrp="1"/>
          </p:cNvSpPr>
          <p:nvPr>
            <p:ph idx="1"/>
          </p:nvPr>
        </p:nvSpPr>
        <p:spPr>
          <a:xfrm>
            <a:off x="251520" y="1700808"/>
            <a:ext cx="8640960" cy="4824536"/>
          </a:xfrm>
        </p:spPr>
        <p:txBody>
          <a:bodyPr>
            <a:noAutofit/>
          </a:bodyPr>
          <a:lstStyle/>
          <a:p>
            <a:r>
              <a:rPr lang="en-CA" sz="2600" dirty="0">
                <a:latin typeface="Times New Roman" panose="02020603050405020304" pitchFamily="18" charset="0"/>
                <a:cs typeface="Times New Roman" panose="02020603050405020304" pitchFamily="18" charset="0"/>
              </a:rPr>
              <a:t>Paul Crawford (Chairman) </a:t>
            </a:r>
            <a:r>
              <a:rPr lang="en-CA" sz="2600" dirty="0">
                <a:latin typeface="Times New Roman" panose="02020603050405020304" pitchFamily="18" charset="0"/>
                <a:cs typeface="Times New Roman" panose="02020603050405020304" pitchFamily="18" charset="0"/>
                <a:hlinkClick r:id="rId2"/>
              </a:rPr>
              <a:t>pandncrawford@rogers.com</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Changing hearts and minds about abortion by showing that the we care about the mothers and the child.</a:t>
            </a:r>
          </a:p>
          <a:p>
            <a:r>
              <a:rPr lang="en-CA" sz="2600" dirty="0">
                <a:latin typeface="Times New Roman" panose="02020603050405020304" pitchFamily="18" charset="0"/>
                <a:cs typeface="Times New Roman" panose="02020603050405020304" pitchFamily="18" charset="0"/>
              </a:rPr>
              <a:t>Councils can provide material, financial, and other support to pro-life pregnancy centers that help women.</a:t>
            </a:r>
          </a:p>
          <a:p>
            <a:r>
              <a:rPr lang="en-CA" sz="2600" dirty="0">
                <a:latin typeface="Times New Roman" panose="02020603050405020304" pitchFamily="18" charset="0"/>
                <a:cs typeface="Times New Roman" panose="02020603050405020304" pitchFamily="18" charset="0"/>
              </a:rPr>
              <a:t>There are Crisis Pregnancy Centers (CPC), Birthright and homes for “unwed mothers” throughout Ontario. In Toronto there are several services such as the </a:t>
            </a:r>
            <a:r>
              <a:rPr lang="en-CA" sz="2600" b="1" dirty="0">
                <a:latin typeface="Times New Roman" panose="02020603050405020304" pitchFamily="18" charset="0"/>
                <a:cs typeface="Times New Roman" panose="02020603050405020304" pitchFamily="18" charset="0"/>
              </a:rPr>
              <a:t>Sisters of Life </a:t>
            </a:r>
            <a:r>
              <a:rPr lang="en-CA" sz="2600" dirty="0">
                <a:latin typeface="Times New Roman" panose="02020603050405020304" pitchFamily="18" charset="0"/>
                <a:cs typeface="Times New Roman" panose="02020603050405020304" pitchFamily="18" charset="0"/>
              </a:rPr>
              <a:t>and Aid to Women (which operates next door to an abortion clinic).</a:t>
            </a:r>
          </a:p>
          <a:p>
            <a:r>
              <a:rPr lang="en-CA" sz="2600" dirty="0">
                <a:latin typeface="Times New Roman" panose="02020603050405020304" pitchFamily="18" charset="0"/>
                <a:cs typeface="Times New Roman" panose="02020603050405020304" pitchFamily="18" charset="0"/>
              </a:rPr>
              <a:t>Many councils are already involved in this program.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333661"/>
            <a:ext cx="1447800" cy="1432560"/>
          </a:xfrm>
          <a:prstGeom prst="rect">
            <a:avLst/>
          </a:prstGeom>
        </p:spPr>
      </p:pic>
    </p:spTree>
    <p:extLst>
      <p:ext uri="{BB962C8B-B14F-4D97-AF65-F5344CB8AC3E}">
        <p14:creationId xmlns:p14="http://schemas.microsoft.com/office/powerpoint/2010/main" val="19998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March for Life (featured).</a:t>
            </a:r>
          </a:p>
        </p:txBody>
      </p:sp>
      <p:sp>
        <p:nvSpPr>
          <p:cNvPr id="3" name="Content Placeholder 2"/>
          <p:cNvSpPr>
            <a:spLocks noGrp="1"/>
          </p:cNvSpPr>
          <p:nvPr>
            <p:ph idx="1"/>
          </p:nvPr>
        </p:nvSpPr>
        <p:spPr>
          <a:xfrm>
            <a:off x="457200" y="1600200"/>
            <a:ext cx="8507288" cy="4876800"/>
          </a:xfrm>
        </p:spPr>
        <p:txBody>
          <a:bodyPr>
            <a:noAutofit/>
          </a:bodyPr>
          <a:lstStyle/>
          <a:p>
            <a:r>
              <a:rPr lang="en-CA" sz="2800" dirty="0">
                <a:latin typeface="Times New Roman" panose="02020603050405020304" pitchFamily="18" charset="0"/>
                <a:cs typeface="Times New Roman" panose="02020603050405020304" pitchFamily="18" charset="0"/>
              </a:rPr>
              <a:t>The March for Life and Rose Dinner will be on Thursday May 14, 2020. We need Councils/Districts to sponsor buses to the Ottawa March for Life and/or the Youth Conference.</a:t>
            </a:r>
          </a:p>
          <a:p>
            <a:r>
              <a:rPr lang="en-CA" sz="2800" dirty="0">
                <a:latin typeface="Times New Roman" panose="02020603050405020304" pitchFamily="18" charset="0"/>
                <a:cs typeface="Times New Roman" panose="02020603050405020304" pitchFamily="18" charset="0"/>
              </a:rPr>
              <a:t>The March for Life Youth Conference is Friday May 15.</a:t>
            </a:r>
          </a:p>
          <a:p>
            <a:r>
              <a:rPr lang="en-CA" sz="2800" dirty="0">
                <a:latin typeface="Times New Roman" panose="02020603050405020304" pitchFamily="18" charset="0"/>
                <a:cs typeface="Times New Roman" panose="02020603050405020304" pitchFamily="18" charset="0"/>
              </a:rPr>
              <a:t>In 2019, 600 young people attended the Youth Conference. Donations to Brampton Right to Life will  defray the cost of the March for Life Youth Conference.</a:t>
            </a:r>
          </a:p>
          <a:p>
            <a:r>
              <a:rPr lang="en-CA" sz="2800" dirty="0">
                <a:solidFill>
                  <a:srgbClr val="FF0000"/>
                </a:solidFill>
                <a:latin typeface="Times New Roman" panose="02020603050405020304" pitchFamily="18" charset="0"/>
                <a:cs typeface="Times New Roman" panose="02020603050405020304" pitchFamily="18" charset="0"/>
              </a:rPr>
              <a:t>Brother Kevin Smith (Chairman) smoyd@sympatico.ca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2360" y="404664"/>
            <a:ext cx="1331640" cy="1317623"/>
          </a:xfrm>
          <a:prstGeom prst="rect">
            <a:avLst/>
          </a:prstGeom>
        </p:spPr>
      </p:pic>
    </p:spTree>
    <p:extLst>
      <p:ext uri="{BB962C8B-B14F-4D97-AF65-F5344CB8AC3E}">
        <p14:creationId xmlns:p14="http://schemas.microsoft.com/office/powerpoint/2010/main" val="4213548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0000"/>
                </a:solidFill>
              </a:rPr>
              <a:t>Special Olympics (featured)</a:t>
            </a:r>
          </a:p>
        </p:txBody>
      </p:sp>
      <p:sp>
        <p:nvSpPr>
          <p:cNvPr id="3" name="Content Placeholder 2"/>
          <p:cNvSpPr>
            <a:spLocks noGrp="1"/>
          </p:cNvSpPr>
          <p:nvPr>
            <p:ph idx="1"/>
          </p:nvPr>
        </p:nvSpPr>
        <p:spPr>
          <a:xfrm>
            <a:off x="457200" y="1700808"/>
            <a:ext cx="8229600" cy="4776192"/>
          </a:xfrm>
        </p:spPr>
        <p:txBody>
          <a:bodyPr>
            <a:normAutofit/>
          </a:bodyPr>
          <a:lstStyle/>
          <a:p>
            <a:r>
              <a:rPr lang="en-CA" sz="2600" dirty="0">
                <a:latin typeface="Times New Roman" panose="02020603050405020304" pitchFamily="18" charset="0"/>
                <a:cs typeface="Times New Roman" panose="02020603050405020304" pitchFamily="18" charset="0"/>
              </a:rPr>
              <a:t>Joe Mathews (Chairman) </a:t>
            </a:r>
            <a:r>
              <a:rPr lang="en-CA" sz="2600" dirty="0">
                <a:latin typeface="Times New Roman" panose="02020603050405020304" pitchFamily="18" charset="0"/>
                <a:cs typeface="Times New Roman" panose="02020603050405020304" pitchFamily="18" charset="0"/>
                <a:hlinkClick r:id="rId2"/>
              </a:rPr>
              <a:t>joemathewskofc@gmail.com</a:t>
            </a:r>
            <a:endParaRPr lang="en-CA" sz="2600" dirty="0">
              <a:latin typeface="Times New Roman" panose="02020603050405020304" pitchFamily="18" charset="0"/>
              <a:cs typeface="Times New Roman" panose="02020603050405020304" pitchFamily="18" charset="0"/>
            </a:endParaRPr>
          </a:p>
          <a:p>
            <a:r>
              <a:rPr lang="en-CA" sz="2600" dirty="0">
                <a:latin typeface="Times New Roman" panose="02020603050405020304" pitchFamily="18" charset="0"/>
                <a:cs typeface="Times New Roman" panose="02020603050405020304" pitchFamily="18" charset="0"/>
              </a:rPr>
              <a:t>Brother Joe is committed to the Special Olympics program and your councils should share his zeal.</a:t>
            </a:r>
          </a:p>
          <a:p>
            <a:r>
              <a:rPr lang="en-CA" sz="2600" dirty="0">
                <a:latin typeface="Times New Roman" panose="02020603050405020304" pitchFamily="18" charset="0"/>
                <a:cs typeface="Times New Roman" panose="02020603050405020304" pitchFamily="18" charset="0"/>
              </a:rPr>
              <a:t>Special Olympics National Winter Games</a:t>
            </a:r>
          </a:p>
          <a:p>
            <a:r>
              <a:rPr lang="en-CA" sz="2600" dirty="0">
                <a:latin typeface="Times New Roman" panose="02020603050405020304" pitchFamily="18" charset="0"/>
                <a:cs typeface="Times New Roman" panose="02020603050405020304" pitchFamily="18" charset="0"/>
              </a:rPr>
              <a:t>Thunder Bay – Feb. 25th to Feb. 29th</a:t>
            </a:r>
          </a:p>
          <a:p>
            <a:r>
              <a:rPr lang="en-CA" sz="2600" dirty="0">
                <a:latin typeface="Times New Roman" panose="02020603050405020304" pitchFamily="18" charset="0"/>
                <a:cs typeface="Times New Roman" panose="02020603050405020304" pitchFamily="18" charset="0"/>
              </a:rPr>
              <a:t>Special Olympics Spring Games </a:t>
            </a:r>
          </a:p>
          <a:p>
            <a:r>
              <a:rPr lang="en-CA" sz="2600" dirty="0">
                <a:latin typeface="Times New Roman" panose="02020603050405020304" pitchFamily="18" charset="0"/>
                <a:cs typeface="Times New Roman" panose="02020603050405020304" pitchFamily="18" charset="0"/>
              </a:rPr>
              <a:t>Waterloo Region – May 28th to May 31st</a:t>
            </a:r>
          </a:p>
          <a:p>
            <a:r>
              <a:rPr lang="en-CA" sz="2600" dirty="0">
                <a:latin typeface="Times New Roman" panose="02020603050405020304" pitchFamily="18" charset="0"/>
                <a:cs typeface="Times New Roman" panose="02020603050405020304" pitchFamily="18" charset="0"/>
              </a:rPr>
              <a:t>Invitational Youth Games </a:t>
            </a:r>
          </a:p>
          <a:p>
            <a:r>
              <a:rPr lang="en-CA" sz="2600" dirty="0">
                <a:latin typeface="Times New Roman" panose="02020603050405020304" pitchFamily="18" charset="0"/>
                <a:cs typeface="Times New Roman" panose="02020603050405020304" pitchFamily="18" charset="0"/>
              </a:rPr>
              <a:t>June </a:t>
            </a:r>
            <a:r>
              <a:rPr lang="en-CA" sz="2600">
                <a:latin typeface="Times New Roman" panose="02020603050405020304" pitchFamily="18" charset="0"/>
                <a:cs typeface="Times New Roman" panose="02020603050405020304" pitchFamily="18" charset="0"/>
              </a:rPr>
              <a:t>2020 – Kingston</a:t>
            </a:r>
            <a:endParaRPr lang="en-CA" sz="2600" dirty="0">
              <a:latin typeface="Times New Roman" panose="02020603050405020304" pitchFamily="18" charset="0"/>
              <a:cs typeface="Times New Roman" panose="02020603050405020304" pitchFamily="18" charset="0"/>
            </a:endParaRPr>
          </a:p>
          <a:p>
            <a:endParaRPr lang="en-CA" sz="2600" dirty="0">
              <a:latin typeface="Times New Roman" panose="02020603050405020304" pitchFamily="18" charset="0"/>
              <a:cs typeface="Times New Roman" panose="02020603050405020304" pitchFamily="18" charset="0"/>
            </a:endParaRP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6200" y="404664"/>
            <a:ext cx="1447800" cy="1432560"/>
          </a:xfrm>
          <a:prstGeom prst="rect">
            <a:avLst/>
          </a:prstGeom>
        </p:spPr>
      </p:pic>
    </p:spTree>
    <p:extLst>
      <p:ext uri="{BB962C8B-B14F-4D97-AF65-F5344CB8AC3E}">
        <p14:creationId xmlns:p14="http://schemas.microsoft.com/office/powerpoint/2010/main" val="4228958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5431</TotalTime>
  <Words>1415</Words>
  <Application>Microsoft Office PowerPoint</Application>
  <PresentationFormat>On-screen Show (4:3)</PresentationFormat>
  <Paragraphs>89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Clarity</vt:lpstr>
      <vt:lpstr>Life PROGRAMS  2019 - 2020</vt:lpstr>
      <vt:lpstr>Life Director – Alex Schadenberg</vt:lpstr>
      <vt:lpstr>Roses for Life</vt:lpstr>
      <vt:lpstr>Roses for Life</vt:lpstr>
      <vt:lpstr>Novena for Life (required)</vt:lpstr>
      <vt:lpstr>Ultrasound program (featured)</vt:lpstr>
      <vt:lpstr>Pregnancy Center Support</vt:lpstr>
      <vt:lpstr>March for Life (featured).</vt:lpstr>
      <vt:lpstr>Special Olympics (featured)</vt:lpstr>
      <vt:lpstr>Mass for People with Special Needs</vt:lpstr>
      <vt:lpstr>Silver Rose</vt:lpstr>
      <vt:lpstr>Christian Refugee Relief</vt:lpstr>
      <vt:lpstr>Pro-Life Sunday, June 21, 2020</vt:lpstr>
      <vt:lpstr>Life Matters Newsletter.</vt:lpstr>
      <vt:lpstr>State Priority – Widows program</vt:lpstr>
      <vt:lpstr>State Priority Seniors program</vt:lpstr>
      <vt:lpstr>Life Director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Life 2018 - 2019</dc:title>
  <dc:creator>Alex</dc:creator>
  <cp:lastModifiedBy>KOFC State Office</cp:lastModifiedBy>
  <cp:revision>76</cp:revision>
  <cp:lastPrinted>2018-11-29T22:03:53Z</cp:lastPrinted>
  <dcterms:created xsi:type="dcterms:W3CDTF">2018-06-28T21:25:29Z</dcterms:created>
  <dcterms:modified xsi:type="dcterms:W3CDTF">2019-11-19T13:45:29Z</dcterms:modified>
</cp:coreProperties>
</file>